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  <p:sldMasterId id="2147483673" r:id="rId4"/>
    <p:sldMasterId id="2147483681" r:id="rId5"/>
    <p:sldMasterId id="2147483693" r:id="rId6"/>
  </p:sldMasterIdLst>
  <p:notesMasterIdLst>
    <p:notesMasterId r:id="rId8"/>
  </p:notesMasterIdLst>
  <p:handoutMasterIdLst>
    <p:handoutMasterId r:id="rId27"/>
  </p:handoutMasterIdLst>
  <p:sldIdLst>
    <p:sldId id="699" r:id="rId7"/>
    <p:sldId id="946" r:id="rId9"/>
    <p:sldId id="880" r:id="rId10"/>
    <p:sldId id="856" r:id="rId11"/>
    <p:sldId id="858" r:id="rId12"/>
    <p:sldId id="859" r:id="rId13"/>
    <p:sldId id="996" r:id="rId14"/>
    <p:sldId id="925" r:id="rId15"/>
    <p:sldId id="861" r:id="rId16"/>
    <p:sldId id="926" r:id="rId17"/>
    <p:sldId id="980" r:id="rId18"/>
    <p:sldId id="870" r:id="rId19"/>
    <p:sldId id="947" r:id="rId20"/>
    <p:sldId id="872" r:id="rId21"/>
    <p:sldId id="982" r:id="rId22"/>
    <p:sldId id="874" r:id="rId23"/>
    <p:sldId id="875" r:id="rId24"/>
    <p:sldId id="876" r:id="rId25"/>
    <p:sldId id="924" r:id="rId26"/>
  </p:sldIdLst>
  <p:sldSz cx="9144000" cy="5143500" type="screen16x9"/>
  <p:notesSz cx="6858000" cy="9144000"/>
  <p:custDataLst>
    <p:tags r:id="rId32"/>
  </p:custDataLst>
  <p:defaultTextStyle>
    <a:defPPr>
      <a:defRPr lang="en-US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600" b="1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19" userDrawn="1">
          <p15:clr>
            <a:srgbClr val="A4A3A4"/>
          </p15:clr>
        </p15:guide>
        <p15:guide id="2" pos="28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foru" initials="j" lastIdx="1" clrIdx="0"/>
  <p:cmAuthor id="2" name="User" initials="U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F7F7F"/>
    <a:srgbClr val="C51A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104" d="100"/>
          <a:sy n="104" d="100"/>
        </p:scale>
        <p:origin x="-396" y="-84"/>
      </p:cViewPr>
      <p:guideLst>
        <p:guide orient="horz" pos="1619"/>
        <p:guide pos="289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2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6" Type="http://schemas.openxmlformats.org/officeDocument/2006/relationships/slideMaster" Target="slideMasters/slideMaster5.xml"/><Relationship Id="rId5" Type="http://schemas.openxmlformats.org/officeDocument/2006/relationships/slideMaster" Target="slideMasters/slideMaster4.xml"/><Relationship Id="rId4" Type="http://schemas.openxmlformats.org/officeDocument/2006/relationships/slideMaster" Target="slideMasters/slideMaster3.xml"/><Relationship Id="rId32" Type="http://schemas.openxmlformats.org/officeDocument/2006/relationships/tags" Target="tags/tag134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0" Type="http://schemas.openxmlformats.org/officeDocument/2006/relationships/slide" Target="slides/slide13.xml"/><Relationship Id="rId2" Type="http://schemas.openxmlformats.org/officeDocument/2006/relationships/theme" Target="theme/theme1.xml"/><Relationship Id="rId19" Type="http://schemas.openxmlformats.org/officeDocument/2006/relationships/slide" Target="slides/slide12.xml"/><Relationship Id="rId18" Type="http://schemas.openxmlformats.org/officeDocument/2006/relationships/slide" Target="slides/slide11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>
              <a:defRPr sz="1200" smtClean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 smtClean="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>
              <a:defRPr sz="1200" smtClean="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幻灯片图像占位符 614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6147" name="文本占位符 6145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Click to edit Master text styles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1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Second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2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Third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3" indent="685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Fourth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  <a:p>
            <a:pPr marL="0" marR="0" lvl="4" indent="9144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Fifth level</a:t>
            </a:r>
            <a:endParaRPr kumimoji="0" lang="en-US" altLang="zh-CN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1pPr>
    <a:lvl2pPr lvl="1" indent="2286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2pPr>
    <a:lvl3pPr lvl="2" indent="4572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3pPr>
    <a:lvl4pPr lvl="3" indent="6858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4pPr>
    <a:lvl5pPr lvl="4" indent="914400" algn="l" rtl="0" eaLnBrk="0" fontAlgn="base" hangingPunct="0">
      <a:spcBef>
        <a:spcPct val="0"/>
      </a:spcBef>
      <a:spcAft>
        <a:spcPct val="0"/>
      </a:spcAft>
      <a:buFont typeface="Arial" panose="020B0604020202020204" pitchFamily="34" charset="0"/>
      <a:defRPr sz="1200" kern="120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  <a:sym typeface="Calibri" panose="020F0502020204030204" pitchFamily="34" charset="0"/>
      </a:defRPr>
    </a:lvl5pPr>
    <a:lvl6pPr marL="2286000" lvl="5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6pPr>
    <a:lvl7pPr marL="2743200" lvl="6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7pPr>
    <a:lvl8pPr marL="3200400" lvl="7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8pPr>
    <a:lvl9pPr marL="3657600" lvl="8" indent="914400" algn="l" defTabSz="914400" eaLnBrk="1" fontAlgn="base" latinLnBrk="0" hangingPunct="0">
      <a:lnSpc>
        <a:spcPct val="100000"/>
      </a:lnSpc>
      <a:spcBef>
        <a:spcPct val="0"/>
      </a:spcBef>
      <a:spcAft>
        <a:spcPct val="0"/>
      </a:spcAft>
      <a:buNone/>
      <a:defRPr sz="1200" b="0" i="0" u="none" kern="1200" baseline="0">
        <a:solidFill>
          <a:srgbClr val="000000"/>
        </a:solidFill>
        <a:latin typeface="Calibri" panose="020F0502020204030204" pitchFamily="34" charset="0"/>
        <a:ea typeface="Calibri" panose="020F0502020204030204" pitchFamily="34" charset="0"/>
        <a:sym typeface="Calibri" panose="020F0502020204030204" pitchFamily="34" charset="0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</p:spPr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dirty="0" smtClean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</p:spPr>
      </p:sp>
      <p:sp>
        <p:nvSpPr>
          <p:cNvPr id="46083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 dirty="0" smtClean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68263"/>
            <a:ext cx="2057400" cy="5075237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8263"/>
            <a:ext cx="6052930" cy="5075237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-24765" y="-6191"/>
            <a:ext cx="9168765" cy="5155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18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3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17145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493100" y="2886300"/>
            <a:ext cx="5826600" cy="5751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493100" y="3461400"/>
            <a:ext cx="5826600" cy="6507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3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456300" y="1125900"/>
            <a:ext cx="3882600" cy="35613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808700" y="1125900"/>
            <a:ext cx="3882600" cy="3561300"/>
          </a:xfrm>
        </p:spPr>
        <p:txBody>
          <a:bodyPr lIns="90000" tIns="46800" rIns="90000" bIns="46800">
            <a:normAutofit/>
          </a:bodyPr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05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05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456300" y="1071900"/>
            <a:ext cx="4006800" cy="2862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56300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4676813" y="1066297"/>
            <a:ext cx="4006800" cy="2862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76813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456300" y="1166400"/>
            <a:ext cx="3924808" cy="3456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762800" y="1166400"/>
            <a:ext cx="3920400" cy="3456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7676100" y="685800"/>
            <a:ext cx="783000" cy="37719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1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85800" y="685800"/>
            <a:ext cx="6876900" cy="3771900"/>
          </a:xfrm>
        </p:spPr>
        <p:txBody>
          <a:bodyPr vert="eaVert" lIns="46800" tIns="46800" rIns="46800" bIns="46800"/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456300" y="580500"/>
            <a:ext cx="8229600" cy="4112100"/>
          </a:xfrm>
        </p:spPr>
        <p:txBody>
          <a:bodyPr/>
          <a:lstStyle>
            <a:lvl1pPr marL="171450" indent="-1714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99100" y="1863000"/>
            <a:ext cx="7349400" cy="7641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5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899100" y="2670300"/>
            <a:ext cx="7349400" cy="3537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722835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 b="1">
                <a:latin typeface="Microsoft YaHei Bold" panose="020B0502040204020203" charset="-122"/>
                <a:ea typeface="Microsoft YaHei Bold" panose="020B0502040204020203" charset="-122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-24765" y="-6191"/>
            <a:ext cx="9168765" cy="51558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59080" y="72390"/>
            <a:ext cx="546115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9" name="Shape 22"/>
          <p:cNvSpPr>
            <a:spLocks noChangeArrowheads="1"/>
          </p:cNvSpPr>
          <p:nvPr userDrawn="1"/>
        </p:nvSpPr>
        <p:spPr bwMode="auto">
          <a:xfrm>
            <a:off x="-952" y="134303"/>
            <a:ext cx="189000" cy="270000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18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●"/>
              <a:defRPr kumimoji="0" lang="zh-CN" altLang="en-US" sz="13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  <a:lvl6pPr marL="1714500" indent="0">
              <a:buNone/>
              <a:defRPr/>
            </a:lvl6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493100" y="2886300"/>
            <a:ext cx="5826600" cy="5751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3300" b="1" i="0" u="none" strike="noStrike" kern="1200" cap="none" spc="300" normalizeH="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493100" y="3461400"/>
            <a:ext cx="5826600" cy="65070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lnSpc>
                <a:spcPct val="130000"/>
              </a:lnSpc>
              <a:buNone/>
              <a:defRPr kumimoji="0" lang="zh-CN" altLang="en-US" sz="1350" b="0" i="0" u="none" strike="noStrike" kern="1200" cap="none" spc="150" normalizeH="0" baseline="0" noProof="1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456300" y="1125900"/>
            <a:ext cx="3882600" cy="3561300"/>
          </a:xfrm>
        </p:spPr>
        <p:txBody>
          <a:bodyPr vert="horz" lIns="90000" tIns="46800" rIns="90000" bIns="4680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808700" y="1125900"/>
            <a:ext cx="3882600" cy="3561300"/>
          </a:xfrm>
        </p:spPr>
        <p:txBody>
          <a:bodyPr lIns="90000" tIns="46800" rIns="90000" bIns="46800">
            <a:normAutofit/>
          </a:bodyPr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sz="12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sz="105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lnSpc>
                <a:spcPct val="120000"/>
              </a:lnSpc>
              <a:defRPr sz="1050"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456300" y="1071900"/>
            <a:ext cx="4006800" cy="286200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1" u="none" strike="noStrike" kern="1200" cap="none" spc="20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456300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4676813" y="1066297"/>
            <a:ext cx="4006800" cy="2862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4676813" y="1390500"/>
            <a:ext cx="4006800" cy="3296700"/>
          </a:xfrm>
        </p:spPr>
        <p:txBody>
          <a:bodyPr vert="horz" lIns="101600" tIns="0" rIns="82550" bIns="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kumimoji="0" lang="zh-CN" altLang="en-US" sz="105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7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456300" y="1166400"/>
            <a:ext cx="3924808" cy="3456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762800" y="1166400"/>
            <a:ext cx="3920400" cy="3456000"/>
          </a:xfrm>
        </p:spPr>
        <p:txBody>
          <a:bodyPr vert="horz" lIns="90000" tIns="46800" rIns="90000" bIns="4680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342900" indent="0" defTabSz="914400" eaLnBrk="1" fontAlgn="auto" latinLnBrk="0" hangingPunct="1">
              <a:buFont typeface="Arial" panose="020B0604020202020204" pitchFamily="34" charset="0"/>
              <a:buNone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buFont typeface="Arial" panose="020B0604020202020204" pitchFamily="34" charset="0"/>
              <a:buChar char="●"/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u="none" strike="noStrike" kern="1200" cap="none" spc="150" normalizeH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7676100" y="685800"/>
            <a:ext cx="783000" cy="37719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1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  <a:endParaRPr dirty="0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685800" y="685800"/>
            <a:ext cx="6876900" cy="3771900"/>
          </a:xfrm>
        </p:spPr>
        <p:txBody>
          <a:bodyPr vert="eaVert" lIns="46800" tIns="46800" rIns="46800" bIns="46800"/>
          <a:lstStyle>
            <a:lvl1pPr marL="171450" indent="-171450" eaLnBrk="1" fontAlgn="auto" latinLnBrk="0" hangingPunct="1">
              <a:lnSpc>
                <a:spcPct val="130000"/>
              </a:lnSpc>
              <a:spcAft>
                <a:spcPts val="10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spcAft>
                <a:spcPts val="300"/>
              </a:spcAft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200150"/>
            <a:ext cx="4032504" cy="394335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456300" y="580500"/>
            <a:ext cx="8229600" cy="4112100"/>
          </a:xfrm>
        </p:spPr>
        <p:txBody>
          <a:bodyPr/>
          <a:lstStyle>
            <a:lvl1pPr marL="171450" indent="-1714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514350" indent="-171450" defTabSz="91440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2pPr>
            <a:lvl3pPr marL="8572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●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3pPr>
            <a:lvl4pPr marL="1200150" indent="-171450" eaLnBrk="1" fontAlgn="auto" latinLnBrk="0" hangingPunct="1">
              <a:lnSpc>
                <a:spcPct val="120000"/>
              </a:lnSpc>
              <a:buFont typeface="Wingdings" panose="05000000000000000000" charset="0"/>
              <a:buChar char="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4pPr>
            <a:lvl5pPr marL="1543050" indent="-171450" eaLnBrk="1" fontAlgn="auto" latinLnBrk="0" hangingPunct="1">
              <a:lnSpc>
                <a:spcPct val="120000"/>
              </a:lnSpc>
              <a:buFont typeface="Arial" panose="020B0604020202020204" pitchFamily="34" charset="0"/>
              <a:buChar char="•"/>
              <a:defRPr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99100" y="1863000"/>
            <a:ext cx="7349400" cy="7641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500" b="1" i="0" u="none" strike="noStrike" kern="1200" cap="none" spc="3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  <a:endParaRPr>
              <a:sym typeface="+mn-ea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899100" y="2670300"/>
            <a:ext cx="7349400" cy="3537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333829"/>
            <a:ext cx="3655181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1999034"/>
            <a:ext cx="3655181" cy="26432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333829"/>
            <a:ext cx="3673182" cy="617934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1999034"/>
            <a:ext cx="3673182" cy="264321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3124012" cy="120015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4629150" cy="4052888"/>
          </a:xfrm>
        </p:spPr>
        <p:txBody>
          <a:bodyPr vert="horz" wrap="square" lIns="45718" tIns="45718" rIns="45718" bIns="45718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700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3124012" cy="2858691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8" Type="http://schemas.openxmlformats.org/officeDocument/2006/relationships/theme" Target="../theme/theme2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theme" Target="../theme/theme3.xml"/><Relationship Id="rId8" Type="http://schemas.openxmlformats.org/officeDocument/2006/relationships/image" Target="../media/image1.png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9.xml"/><Relationship Id="rId8" Type="http://schemas.openxmlformats.org/officeDocument/2006/relationships/slideLayout" Target="../slideLayouts/slideLayout38.xml"/><Relationship Id="rId7" Type="http://schemas.openxmlformats.org/officeDocument/2006/relationships/slideLayout" Target="../slideLayouts/slideLayout37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8" Type="http://schemas.openxmlformats.org/officeDocument/2006/relationships/theme" Target="../theme/theme4.xml"/><Relationship Id="rId17" Type="http://schemas.openxmlformats.org/officeDocument/2006/relationships/tags" Target="../tags/tag124.xml"/><Relationship Id="rId16" Type="http://schemas.openxmlformats.org/officeDocument/2006/relationships/tags" Target="../tags/tag123.xml"/><Relationship Id="rId15" Type="http://schemas.openxmlformats.org/officeDocument/2006/relationships/tags" Target="../tags/tag122.xml"/><Relationship Id="rId14" Type="http://schemas.openxmlformats.org/officeDocument/2006/relationships/tags" Target="../tags/tag121.xml"/><Relationship Id="rId13" Type="http://schemas.openxmlformats.org/officeDocument/2006/relationships/tags" Target="../tags/tag120.xml"/><Relationship Id="rId12" Type="http://schemas.openxmlformats.org/officeDocument/2006/relationships/tags" Target="../tags/tag119.xml"/><Relationship Id="rId11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50.xml"/><Relationship Id="rId8" Type="http://schemas.openxmlformats.org/officeDocument/2006/relationships/slideLayout" Target="../slideLayouts/slideLayout49.xml"/><Relationship Id="rId7" Type="http://schemas.openxmlformats.org/officeDocument/2006/relationships/slideLayout" Target="../slideLayouts/slideLayout48.xml"/><Relationship Id="rId6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11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1.xml"/><Relationship Id="rId1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4"/>
          <p:cNvSpPr>
            <a:spLocks noGrp="1"/>
          </p:cNvSpPr>
          <p:nvPr>
            <p:ph type="title"/>
          </p:nvPr>
        </p:nvSpPr>
        <p:spPr>
          <a:xfrm>
            <a:off x="457200" y="68263"/>
            <a:ext cx="8229600" cy="1131887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ctr"/>
          <a:lstStyle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7" name="文本占位符 1025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943350"/>
          </a:xfrm>
          <a:prstGeom prst="rect">
            <a:avLst/>
          </a:prstGeom>
          <a:noFill/>
          <a:ln w="12700">
            <a:noFill/>
          </a:ln>
        </p:spPr>
        <p:txBody>
          <a:bodyPr lIns="45718" tIns="45718" rIns="45718" bIns="45718" anchor="t"/>
          <a:lstStyle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 indent="-3259455"/>
            <a:r>
              <a:rPr lang="en-US" altLang="zh-CN" dirty="0"/>
              <a:t>Second level</a:t>
            </a:r>
            <a:endParaRPr lang="en-US" altLang="zh-CN" dirty="0"/>
          </a:p>
          <a:p>
            <a:pPr lvl="2" indent="-3038475"/>
            <a:r>
              <a:rPr lang="en-US" altLang="zh-CN" dirty="0"/>
              <a:t>Third level</a:t>
            </a:r>
            <a:endParaRPr lang="en-US" altLang="zh-CN" dirty="0"/>
          </a:p>
          <a:p>
            <a:pPr lvl="3" indent="-3634105"/>
            <a:r>
              <a:rPr lang="en-US" altLang="zh-CN" dirty="0"/>
              <a:t>Fourth level</a:t>
            </a:r>
            <a:endParaRPr lang="en-US" altLang="zh-CN" dirty="0"/>
          </a:p>
          <a:p>
            <a:pPr lvl="4" indent="-3634105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2" name="灯片编号占位符 1026"/>
          <p:cNvSpPr>
            <a:spLocks noGrp="1"/>
          </p:cNvSpPr>
          <p:nvPr>
            <p:ph type="sldNum" sz="quarter" idx="2"/>
          </p:nvPr>
        </p:nvSpPr>
        <p:spPr>
          <a:xfrm>
            <a:off x="8426450" y="4765675"/>
            <a:ext cx="257175" cy="269875"/>
          </a:xfrm>
          <a:prstGeom prst="rect">
            <a:avLst/>
          </a:prstGeom>
          <a:noFill/>
          <a:ln w="12700">
            <a:noFill/>
          </a:ln>
        </p:spPr>
        <p:txBody>
          <a:bodyPr vert="horz" wrap="none" lIns="45718" tIns="45718" rIns="45718" bIns="45718" numCol="1" anchor="ctr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b="0" strike="noStrike" noProof="1" dirty="0">
                <a:solidFill>
                  <a:srgbClr val="888888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b="0" strike="noStrike" noProof="1">
              <a:solidFill>
                <a:srgbClr val="888888"/>
              </a:solidFill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 kern="1200">
          <a:solidFill>
            <a:srgbClr val="000000"/>
          </a:solidFill>
          <a:latin typeface="+mj-lt"/>
          <a:ea typeface="+mj-ea"/>
          <a:cs typeface="Calibri" panose="020F0502020204030204" pitchFamily="34" charset="0"/>
          <a:sym typeface="Calibri" panose="020F050202020403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5pPr>
      <a:lvl6pPr marL="4572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6pPr>
      <a:lvl7pPr marL="9144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7pPr>
      <a:lvl8pPr marL="13716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8pPr>
      <a:lvl9pPr marL="1828800" algn="ctr" rtl="0" fontAlgn="base" hangingPunct="0">
        <a:spcBef>
          <a:spcPct val="0"/>
        </a:spcBef>
        <a:spcAft>
          <a:spcPct val="0"/>
        </a:spcAft>
        <a:buFont typeface="Arial" panose="020B0604020202020204" pitchFamily="34" charset="0"/>
        <a:defRPr sz="4400">
          <a:solidFill>
            <a:srgbClr val="000000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  <a:sym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1pPr>
      <a:lvl2pPr marL="3716655" lvl="1" indent="-325945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2pPr>
      <a:lvl3pPr marL="3952875" lvl="2" indent="-303847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•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3pPr>
      <a:lvl4pPr marL="5005705" lvl="3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–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4pPr>
      <a:lvl5pPr marL="5462905" lvl="4" indent="-3634105" algn="l" rtl="0" eaLnBrk="0" fontAlgn="base" hangingPunct="0"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buChar char="»"/>
        <a:defRPr sz="3200" kern="1200">
          <a:solidFill>
            <a:srgbClr val="000000"/>
          </a:solidFill>
          <a:latin typeface="+mn-lt"/>
          <a:ea typeface="+mn-ea"/>
          <a:cs typeface="Calibri" panose="020F0502020204030204" pitchFamily="34" charset="0"/>
          <a:sym typeface="Calibri" panose="020F0502020204030204" pitchFamily="34" charset="0"/>
        </a:defRPr>
      </a:lvl5pPr>
      <a:lvl6pPr marL="2514600" lvl="5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971800" lvl="6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429000" lvl="7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886200" lvl="8" indent="-228600" algn="l" defTabSz="914400" eaLnBrk="1" fontAlgn="base" latinLnBrk="0" hangingPunct="0">
        <a:lnSpc>
          <a:spcPct val="100000"/>
        </a:lnSpc>
        <a:spcBef>
          <a:spcPts val="700"/>
        </a:spcBef>
        <a:spcAft>
          <a:spcPct val="0"/>
        </a:spcAft>
        <a:buSzPct val="100000"/>
        <a:buFont typeface="Arial" panose="020B0604020202020204" pitchFamily="34" charset="0"/>
        <a:defRPr sz="3200" b="0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bodyStyle>
    <p:otherStyle>
      <a:lvl1pPr marL="0" lvl="0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1pPr>
      <a:lvl2pPr marL="0" lvl="1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2pPr>
      <a:lvl3pPr marL="0" lvl="2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3pPr>
      <a:lvl4pPr marL="0" lvl="3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4pPr>
      <a:lvl5pPr marL="0" lvl="4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5pPr>
      <a:lvl6pPr marL="2286000" lvl="5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6pPr>
      <a:lvl7pPr marL="2743200" lvl="6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7pPr>
      <a:lvl8pPr marL="3200400" lvl="7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8pPr>
      <a:lvl9pPr marL="3657600" lvl="8" indent="0" algn="l" defTabSz="914400" eaLnBrk="1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600" b="1" i="0" u="none" kern="1200" baseline="0">
          <a:solidFill>
            <a:srgbClr val="000000"/>
          </a:solidFill>
          <a:latin typeface="+mn-lt"/>
          <a:ea typeface="+mn-ea"/>
          <a:cs typeface="+mn-cs"/>
          <a:sym typeface="Calibri" panose="020F0502020204030204" pitchFamily="34" charset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456300" y="456300"/>
            <a:ext cx="8226900" cy="5292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456300" y="1117800"/>
            <a:ext cx="8226900" cy="3569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4590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3087000" y="4735800"/>
            <a:ext cx="2970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66582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16" name="标题 15"/>
          <p:cNvSpPr>
            <a:spLocks noGrp="1"/>
          </p:cNvSpPr>
          <p:nvPr>
            <p:ph type="ctrTitle"/>
          </p:nvPr>
        </p:nvSpPr>
        <p:spPr>
          <a:xfrm>
            <a:off x="187643" y="72390"/>
            <a:ext cx="7141369" cy="393859"/>
          </a:xfrm>
        </p:spPr>
        <p:txBody>
          <a:bodyPr anchor="b"/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17" name="Shape 22"/>
          <p:cNvSpPr>
            <a:spLocks noChangeArrowheads="1"/>
          </p:cNvSpPr>
          <p:nvPr userDrawn="1"/>
        </p:nvSpPr>
        <p:spPr bwMode="auto">
          <a:xfrm>
            <a:off x="-952" y="134303"/>
            <a:ext cx="189000" cy="270000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8" name="组合 7"/>
          <p:cNvGrpSpPr/>
          <p:nvPr userDrawn="1"/>
        </p:nvGrpSpPr>
        <p:grpSpPr>
          <a:xfrm>
            <a:off x="8131969" y="131921"/>
            <a:ext cx="782479" cy="275273"/>
            <a:chOff x="17075" y="277"/>
            <a:chExt cx="1643" cy="578"/>
          </a:xfrm>
        </p:grpSpPr>
        <p:grpSp>
          <p:nvGrpSpPr>
            <p:cNvPr id="11" name="组合 10"/>
            <p:cNvGrpSpPr/>
            <p:nvPr/>
          </p:nvGrpSpPr>
          <p:grpSpPr>
            <a:xfrm>
              <a:off x="17075" y="491"/>
              <a:ext cx="1643" cy="364"/>
              <a:chOff x="17075" y="619"/>
              <a:chExt cx="1643" cy="364"/>
            </a:xfrm>
          </p:grpSpPr>
          <p:sp>
            <p:nvSpPr>
              <p:cNvPr id="12" name="Shape 22"/>
              <p:cNvSpPr>
                <a:spLocks noChangeArrowheads="1"/>
              </p:cNvSpPr>
              <p:nvPr/>
            </p:nvSpPr>
            <p:spPr bwMode="auto">
              <a:xfrm>
                <a:off x="17075" y="619"/>
                <a:ext cx="1643" cy="29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  <a:miter lim="400000"/>
              </a:ln>
            </p:spPr>
            <p:txBody>
              <a:bodyPr lIns="45718" rIns="45718" anchor="ctr"/>
              <a:p>
                <a:pPr hangingPunct="0"/>
                <a:endParaRPr lang="en-US" altLang="zh-CN" sz="1800" b="0" baseline="0">
                  <a:solidFill>
                    <a:srgbClr val="DF2024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13" name="Shape 26"/>
              <p:cNvSpPr/>
              <p:nvPr/>
            </p:nvSpPr>
            <p:spPr>
              <a:xfrm>
                <a:off x="17272" y="646"/>
                <a:ext cx="1250" cy="337"/>
              </a:xfrm>
              <a:prstGeom prst="rect">
                <a:avLst/>
              </a:prstGeom>
              <a:ln w="12700">
                <a:miter lim="400000"/>
              </a:ln>
              <a:effectLst/>
            </p:spPr>
            <p:txBody>
              <a:bodyPr wrap="square" lIns="45718" rIns="45718">
                <a:spAutoFit/>
              </a:bodyPr>
              <a:p>
                <a:pPr algn="ctr" fontAlgn="auto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sz="4200" b="0" baseline="0">
                    <a:solidFill>
                      <a:srgbClr val="FFFF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  <a:sym typeface="微软雅黑" panose="020B0503020204020204" pitchFamily="34" charset="-122"/>
                  </a:defRPr>
                </a:pPr>
                <a:r>
                  <a:rPr lang="en-US" altLang="zh-CN" sz="450" kern="0" baseline="0" dirty="0">
                    <a:solidFill>
                      <a:srgbClr val="D62F2F"/>
                    </a:solidFill>
                    <a:effectLst/>
                    <a:sym typeface="微软雅黑" panose="020B0503020204020204" pitchFamily="34" charset="-122"/>
                  </a:rPr>
                  <a:t>www.xybsyw.com</a:t>
                </a:r>
                <a:endParaRPr lang="en-US" altLang="zh-CN" sz="450" kern="0" baseline="0" dirty="0">
                  <a:solidFill>
                    <a:srgbClr val="D62F2F"/>
                  </a:solidFill>
                  <a:effectLst/>
                  <a:sym typeface="微软雅黑" panose="020B0503020204020204" pitchFamily="34" charset="-122"/>
                </a:endParaRPr>
              </a:p>
            </p:txBody>
          </p:sp>
        </p:grpSp>
        <p:pic>
          <p:nvPicPr>
            <p:cNvPr id="14" name="图片 13" descr="红色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432" y="277"/>
              <a:ext cx="929" cy="299"/>
            </a:xfrm>
            <a:prstGeom prst="rect">
              <a:avLst/>
            </a:prstGeom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500" b="1" kern="1200">
          <a:solidFill>
            <a:schemeClr val="tx1"/>
          </a:solidFill>
          <a:latin typeface="Microsoft YaHei Bold" panose="020B0502040204020203" charset="-122"/>
          <a:ea typeface="Microsoft YaHei Bold" panose="020B0502040204020203" charset="-122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Microsoft YaHei Regular" panose="020B0502040204020203" charset="-122"/>
          <a:ea typeface="Microsoft YaHei Regular" panose="020B0502040204020203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icrosoft YaHei Regular" panose="020B0502040204020203" charset="-122"/>
          <a:ea typeface="Microsoft YaHei Regular" panose="020B0502040204020203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Microsoft YaHei Regular" panose="020B0502040204020203" charset="-122"/>
          <a:ea typeface="Microsoft YaHei Regular" panose="020B0502040204020203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icrosoft YaHei Regular" panose="020B0502040204020203" charset="-122"/>
          <a:ea typeface="Microsoft YaHei Regular" panose="020B0502040204020203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Microsoft YaHei Regular" panose="020B0502040204020203" charset="-122"/>
          <a:ea typeface="Microsoft YaHei Regular" panose="020B0502040204020203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456300" y="456300"/>
            <a:ext cx="8226900" cy="5292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456300" y="1117800"/>
            <a:ext cx="8226900" cy="35694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4590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3087000" y="4735800"/>
            <a:ext cx="2970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6658200" y="4735800"/>
            <a:ext cx="2025000" cy="23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标题占位符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099" name="文本占位符 2"/>
          <p:cNvSpPr>
            <a:spLocks noGrp="1"/>
          </p:cNvSpPr>
          <p:nvPr>
            <p:ph type="body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 sz="1200" smtClean="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>
              <a:defRPr sz="1200" smtClean="0">
                <a:solidFill>
                  <a:srgbClr val="898989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200" b="1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solidFill>
                  <a:srgbClr val="898989"/>
                </a:solidFill>
                <a:latin typeface="Calibri" panose="020F0502020204030204" pitchFamily="34" charset="0"/>
                <a:ea typeface="宋体" panose="02010600030101010101" pitchFamily="2" charset="-122"/>
                <a:cs typeface="+mn-ea"/>
              </a:rPr>
            </a:fld>
            <a:endParaRPr lang="zh-CN" altLang="en-US" sz="1200" strike="noStrike" noProof="1">
              <a:solidFill>
                <a:srgbClr val="898989"/>
              </a:solidFill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5.xml"/><Relationship Id="rId1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9.xml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8.xml"/><Relationship Id="rId8" Type="http://schemas.openxmlformats.org/officeDocument/2006/relationships/tags" Target="../tags/tag132.xml"/><Relationship Id="rId7" Type="http://schemas.openxmlformats.org/officeDocument/2006/relationships/tags" Target="../tags/tag131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4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tags" Target="../tags/tag133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4.xml"/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13.jpeg"/><Relationship Id="rId1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4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4.xml"/><Relationship Id="rId1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2"/>
          <p:cNvSpPr>
            <a:spLocks noChangeArrowheads="1"/>
          </p:cNvSpPr>
          <p:nvPr/>
        </p:nvSpPr>
        <p:spPr bwMode="auto">
          <a:xfrm>
            <a:off x="0" y="988695"/>
            <a:ext cx="9144000" cy="2946083"/>
          </a:xfrm>
          <a:prstGeom prst="rect">
            <a:avLst/>
          </a:prstGeom>
          <a:solidFill>
            <a:schemeClr val="bg2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148" name="Shape 22"/>
          <p:cNvSpPr>
            <a:spLocks noChangeArrowheads="1"/>
          </p:cNvSpPr>
          <p:nvPr/>
        </p:nvSpPr>
        <p:spPr bwMode="auto">
          <a:xfrm>
            <a:off x="733901" y="801529"/>
            <a:ext cx="7676674" cy="3319939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  <a:effectLst/>
        </p:spPr>
        <p:txBody>
          <a:bodyPr lIns="45718" rIns="45718" anchor="ctr"/>
          <a:lstStyle/>
          <a:p>
            <a:pPr algn="ctr"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151" name="未标题-2-01.png" descr="未标题-2-01.png"/>
          <p:cNvPicPr>
            <a:picLocks noChangeAspect="1"/>
          </p:cNvPicPr>
          <p:nvPr/>
        </p:nvPicPr>
        <p:blipFill>
          <a:blip r:embed="rId1"/>
          <a:srcRect l="11929" t="5841" r="17577" b="54250"/>
          <a:stretch>
            <a:fillRect/>
          </a:stretch>
        </p:blipFill>
        <p:spPr bwMode="auto">
          <a:xfrm>
            <a:off x="-54292" y="22860"/>
            <a:ext cx="9198293" cy="5174456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4" name="Shape 26"/>
          <p:cNvSpPr/>
          <p:nvPr/>
        </p:nvSpPr>
        <p:spPr>
          <a:xfrm>
            <a:off x="3021330" y="3127375"/>
            <a:ext cx="3148965" cy="299085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>
            <a:spAutoFit/>
          </a:bodyPr>
          <a:p>
            <a:pPr lvl="0" algn="ctr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350" kern="0" dirty="0">
                <a:sym typeface="微软雅黑" panose="020B0503020204020204" pitchFamily="34" charset="-122"/>
              </a:rPr>
              <a:t>学生</a:t>
            </a:r>
            <a:endParaRPr lang="zh-CN" sz="1350" kern="0" dirty="0">
              <a:sym typeface="微软雅黑" panose="020B0503020204020204" pitchFamily="34" charset="-122"/>
            </a:endParaRPr>
          </a:p>
        </p:txBody>
      </p:sp>
      <p:sp>
        <p:nvSpPr>
          <p:cNvPr id="16" name="Shape 26"/>
          <p:cNvSpPr/>
          <p:nvPr/>
        </p:nvSpPr>
        <p:spPr>
          <a:xfrm>
            <a:off x="1127760" y="1405414"/>
            <a:ext cx="6888956" cy="1337945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>
            <a:spAutoFit/>
          </a:bodyPr>
          <a:lstStyle/>
          <a:p>
            <a:pPr lvl="0" algn="ctr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3300" b="1" kern="0" dirty="0">
                <a:sym typeface="微软雅黑" panose="020B0503020204020204" pitchFamily="34" charset="-122"/>
              </a:rPr>
              <a:t>校友邦实习实践平台</a:t>
            </a:r>
            <a:endParaRPr lang="zh-CN" sz="3600" b="1" kern="0" dirty="0">
              <a:sym typeface="微软雅黑" panose="020B0503020204020204" pitchFamily="34" charset="-122"/>
            </a:endParaRPr>
          </a:p>
          <a:p>
            <a:pPr lvl="0" algn="ctr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2100" kern="0" dirty="0">
                <a:sym typeface="微软雅黑" panose="020B0503020204020204" pitchFamily="34" charset="-122"/>
              </a:rPr>
              <a:t>操作指南</a:t>
            </a:r>
            <a:endParaRPr lang="zh-CN" sz="2100" kern="0" dirty="0">
              <a:sym typeface="微软雅黑" panose="020B0503020204020204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3781901" y="2923699"/>
            <a:ext cx="158019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4010978" y="4356735"/>
            <a:ext cx="1122521" cy="359569"/>
            <a:chOff x="8365" y="9148"/>
            <a:chExt cx="2357" cy="755"/>
          </a:xfrm>
        </p:grpSpPr>
        <p:sp>
          <p:nvSpPr>
            <p:cNvPr id="29" name="Shape 22"/>
            <p:cNvSpPr>
              <a:spLocks noChangeArrowheads="1"/>
            </p:cNvSpPr>
            <p:nvPr/>
          </p:nvSpPr>
          <p:spPr bwMode="auto">
            <a:xfrm>
              <a:off x="8365" y="9454"/>
              <a:ext cx="2357" cy="4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  <a:miter lim="400000"/>
            </a:ln>
          </p:spPr>
          <p:txBody>
            <a:bodyPr lIns="45718" rIns="45718" anchor="ctr"/>
            <a:p>
              <a:pPr hangingPunct="0"/>
              <a:endParaRPr lang="en-US" altLang="zh-CN" sz="1800" b="0" baseline="0">
                <a:solidFill>
                  <a:srgbClr val="DF2024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31" name="Shape 26"/>
            <p:cNvSpPr/>
            <p:nvPr/>
          </p:nvSpPr>
          <p:spPr>
            <a:xfrm>
              <a:off x="8647" y="9518"/>
              <a:ext cx="1793" cy="385"/>
            </a:xfrm>
            <a:prstGeom prst="rect">
              <a:avLst/>
            </a:prstGeom>
            <a:ln w="12700">
              <a:miter lim="400000"/>
            </a:ln>
            <a:effectLst/>
          </p:spPr>
          <p:txBody>
            <a:bodyPr wrap="square" lIns="45718" rIns="45718">
              <a:spAutoFit/>
            </a:bodyPr>
            <a:p>
              <a:pPr algn="ctr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sz="4200" b="0" baseline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lang="en-US" altLang="zh-CN" sz="600" kern="0" baseline="0" dirty="0">
                  <a:solidFill>
                    <a:srgbClr val="C00000"/>
                  </a:solidFill>
                  <a:effectLst/>
                  <a:sym typeface="微软雅黑" panose="020B0503020204020204" pitchFamily="34" charset="-122"/>
                </a:rPr>
                <a:t>www.xybsyw.com</a:t>
              </a:r>
              <a:endParaRPr lang="en-US" altLang="zh-CN" sz="600" kern="0" baseline="0" dirty="0">
                <a:solidFill>
                  <a:srgbClr val="C00000"/>
                </a:solidFill>
                <a:effectLst/>
                <a:sym typeface="微软雅黑" panose="020B0503020204020204" pitchFamily="34" charset="-122"/>
              </a:endParaRPr>
            </a:p>
          </p:txBody>
        </p:sp>
        <p:pic>
          <p:nvPicPr>
            <p:cNvPr id="32" name="图片 31" descr="红色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76" y="9148"/>
              <a:ext cx="1335" cy="430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6.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提交周日志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5605" y="483235"/>
            <a:ext cx="8388985" cy="108394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0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周日志，或者实习任务中的周日志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  <a:endParaRPr lang="zh-CN" sz="140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0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选择写日志</a:t>
            </a:r>
            <a:r>
              <a:rPr lang="en-US" alt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/</a:t>
            </a:r>
            <a:r>
              <a:rPr lang="zh-CN" altLang="en-US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周志</a:t>
            </a:r>
            <a:r>
              <a:rPr lang="en-US" alt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/</a:t>
            </a:r>
            <a:r>
              <a:rPr lang="zh-CN" altLang="en-US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月志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endParaRPr lang="zh-CN" sz="1400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0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按要求输入标题，周日志内容，选择权限设置和关联日期，去提交（</a:t>
            </a:r>
            <a:r>
              <a:rPr 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长时间停留页面请及时存草稿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；也可先存草稿，进行二次编辑后提交</a:t>
            </a:r>
            <a:endParaRPr kumimoji="0" lang="zh-CN" sz="1400" kern="1200" cap="none" spc="0" normalizeH="0" baseline="0" noProof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R="0" algn="l" defTabSz="914400">
              <a:lnSpc>
                <a:spcPct val="100000"/>
              </a:lnSpc>
              <a:buClrTx/>
              <a:buSzTx/>
              <a:buFont typeface="+mj-ea"/>
              <a:defRPr/>
            </a:pPr>
            <a:r>
              <a:rPr lang="zh-CN" altLang="en-US" sz="1200" b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kumimoji="0" lang="zh-CN" altLang="en-US" sz="1200" b="0" kern="1200" cap="none" spc="0" normalizeH="0" baseline="0" noProof="1">
              <a:solidFill>
                <a:srgbClr val="DF002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3305" y="1491615"/>
            <a:ext cx="6364605" cy="3409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403350" y="1491615"/>
            <a:ext cx="5714365" cy="3400425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ctrTitle"/>
          </p:nvPr>
        </p:nvSpPr>
        <p:spPr>
          <a:xfrm>
            <a:off x="323215" y="89535"/>
            <a:ext cx="5461159" cy="393859"/>
          </a:xfrm>
        </p:spPr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7.</a:t>
            </a:r>
            <a:r>
              <a:rPr lang="zh-CN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请假申请</a:t>
            </a:r>
            <a:endParaRPr lang="zh-CN" altLang="zh-CN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39115" y="483235"/>
            <a:ext cx="8388985" cy="87122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如学校要求通过平台申请假期，点击实习成长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请假；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点击申请请假；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确认相关实习计划，按要求填写请假内容提交</a:t>
            </a:r>
            <a:r>
              <a:rPr kumimoji="0" lang="en-US" alt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 </a:t>
            </a:r>
            <a:endParaRPr kumimoji="0" lang="zh-CN" altLang="en-US" sz="1400" kern="1200" cap="none" spc="0" normalizeH="0" baseline="0" noProof="1" smtClean="0">
              <a:solidFill>
                <a:srgbClr val="DF002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23215" y="100330"/>
            <a:ext cx="5461159" cy="393859"/>
          </a:xfrm>
        </p:spPr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8.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客服与反馈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39115" y="555625"/>
            <a:ext cx="7136130" cy="60325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altLang="en-US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实习成长</a:t>
            </a:r>
            <a:r>
              <a:rPr kumimoji="0" lang="en-US" alt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→</a:t>
            </a:r>
            <a:r>
              <a:rPr kumimoji="0" lang="zh-CN" altLang="en-US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常见问题；或者我的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→</a:t>
            </a:r>
            <a:r>
              <a:rPr kumimoji="0" lang="zh-CN" altLang="en-US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客服与反馈；</a:t>
            </a:r>
            <a:endParaRPr kumimoji="0" lang="zh-CN" altLang="en-US" sz="1400" kern="1200" cap="none" spc="0" normalizeH="0" baseline="0" noProof="1" smtClean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altLang="en-US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进入人工客服、意见反馈，服务热线，在线解决问题</a:t>
            </a:r>
            <a:endParaRPr kumimoji="0" lang="zh-CN" altLang="en-US" sz="1400" kern="1200" cap="none" spc="0" normalizeH="0" baseline="0" noProof="1" smtClean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5" name="图片 4"/>
          <p:cNvPicPr/>
          <p:nvPr/>
        </p:nvPicPr>
        <p:blipFill>
          <a:blip r:embed="rId1"/>
        </p:blipFill>
        <p:spPr>
          <a:xfrm>
            <a:off x="827405" y="1265555"/>
            <a:ext cx="7322185" cy="36963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图片 8" descr="微信图片_202502211519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52135" y="1917065"/>
            <a:ext cx="3020695" cy="309689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27405" y="741680"/>
            <a:ext cx="7620635" cy="1037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①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建议选择最新谷歌浏览器中打开：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www.xybsyw.com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或百度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校友邦官网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endParaRPr lang="en-US" altLang="zh-CN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官网首页右上角点击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“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学生登录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”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，帐号为手机号；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③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也可选择小程序扫码登录；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④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如忘记密码可通过手机号找回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23215" y="60325"/>
            <a:ext cx="3860165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</a:pPr>
            <a: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三、平台操作指南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电脑网页</a:t>
            </a:r>
            <a: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端</a:t>
            </a:r>
            <a:b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</a:b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en-US" altLang="zh-CN" kern="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lang="zh-CN" altLang="en-US" noProof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电脑网页端</a:t>
            </a:r>
            <a:r>
              <a:rPr lang="en-US" altLang="zh-CN" noProof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-</a:t>
            </a:r>
            <a:r>
              <a:rPr lang="zh-CN" altLang="en-US" noProof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登录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51460" y="1917065"/>
            <a:ext cx="5198110" cy="3129915"/>
            <a:chOff x="282" y="2926"/>
            <a:chExt cx="8186" cy="4929"/>
          </a:xfrm>
        </p:grpSpPr>
        <p:pic>
          <p:nvPicPr>
            <p:cNvPr id="8" name="图片 7" descr="微信图片_20250221151757"/>
            <p:cNvPicPr>
              <a:picLocks noChangeAspect="1"/>
            </p:cNvPicPr>
            <p:nvPr/>
          </p:nvPicPr>
          <p:blipFill>
            <a:blip r:embed="rId2"/>
            <a:srcRect l="3881" r="9662"/>
            <a:stretch>
              <a:fillRect/>
            </a:stretch>
          </p:blipFill>
          <p:spPr>
            <a:xfrm>
              <a:off x="282" y="2926"/>
              <a:ext cx="8186" cy="4929"/>
            </a:xfrm>
            <a:prstGeom prst="rect">
              <a:avLst/>
            </a:prstGeom>
          </p:spPr>
        </p:pic>
        <p:sp>
          <p:nvSpPr>
            <p:cNvPr id="12" name="椭圆 11"/>
            <p:cNvSpPr/>
            <p:nvPr/>
          </p:nvSpPr>
          <p:spPr>
            <a:xfrm>
              <a:off x="1644" y="2926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1</a:t>
              </a:r>
              <a:endParaRPr lang="en-US" altLang="zh-CN"/>
            </a:p>
          </p:txBody>
        </p:sp>
        <p:sp>
          <p:nvSpPr>
            <p:cNvPr id="13" name="椭圆 12"/>
            <p:cNvSpPr/>
            <p:nvPr/>
          </p:nvSpPr>
          <p:spPr>
            <a:xfrm>
              <a:off x="7767" y="3143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2</a:t>
              </a:r>
              <a:endParaRPr lang="en-US" altLang="zh-CN"/>
            </a:p>
          </p:txBody>
        </p:sp>
      </p:grpSp>
      <p:sp>
        <p:nvSpPr>
          <p:cNvPr id="14" name="椭圆 13"/>
          <p:cNvSpPr/>
          <p:nvPr/>
        </p:nvSpPr>
        <p:spPr>
          <a:xfrm>
            <a:off x="6804025" y="2787650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3</a:t>
            </a:r>
            <a:endParaRPr lang="en-US" altLang="zh-CN"/>
          </a:p>
        </p:txBody>
      </p:sp>
      <p:sp>
        <p:nvSpPr>
          <p:cNvPr id="11" name="椭圆 10"/>
          <p:cNvSpPr/>
          <p:nvPr/>
        </p:nvSpPr>
        <p:spPr>
          <a:xfrm>
            <a:off x="8676005" y="191706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4</a:t>
            </a:r>
            <a:endParaRPr lang="en-US" altLang="zh-CN"/>
          </a:p>
        </p:txBody>
      </p:sp>
      <p:sp>
        <p:nvSpPr>
          <p:cNvPr id="15" name="椭圆 14"/>
          <p:cNvSpPr/>
          <p:nvPr/>
        </p:nvSpPr>
        <p:spPr>
          <a:xfrm>
            <a:off x="8604250" y="3291840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5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 </a:t>
            </a:r>
            <a:r>
              <a:rPr 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查看实习任务</a:t>
            </a:r>
            <a:endParaRPr lang="zh-CN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39115" y="483870"/>
            <a:ext cx="6816725" cy="60579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R="0" algn="l" defTabSz="914400" hangingPunct="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sz="1400" kern="1200" cap="none" spc="0" normalizeH="0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①</a:t>
            </a:r>
            <a:r>
              <a:rPr kumimoji="0" lang="en-US" altLang="zh-CN" sz="1400" kern="1200" cap="none" spc="0" normalizeH="0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 </a:t>
            </a:r>
            <a:r>
              <a:rPr kumimoji="0" lang="zh-CN" sz="1400" kern="1200" cap="none" spc="0" normalizeH="0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从左上角点击我要实习；</a:t>
            </a:r>
            <a:endParaRPr kumimoji="0" lang="en-US" altLang="zh-CN" sz="1400" kern="1200" cap="none" spc="0" normalizeH="0" baseline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marR="0" defTabSz="914400" hangingPunct="0">
              <a:lnSpc>
                <a:spcPct val="130000"/>
              </a:lnSpc>
              <a:buClrTx/>
              <a:buSzTx/>
              <a:buFont typeface="+mj-ea"/>
              <a:defRPr/>
            </a:pPr>
            <a:r>
              <a:rPr kumimoji="0" 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②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 </a:t>
            </a:r>
            <a:r>
              <a:rPr kumimoji="0" 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查看实习任务，明确实习的相关要求，按要求完成</a:t>
            </a:r>
            <a:endParaRPr kumimoji="0" lang="zh-CN" sz="1400" kern="1200" cap="none" spc="0" normalizeH="0" baseline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080" y="1275715"/>
            <a:ext cx="8670925" cy="36131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提交周日志</a:t>
            </a:r>
            <a:endParaRPr lang="zh-CN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11505" y="483870"/>
            <a:ext cx="7501890" cy="95948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R="0" algn="l" defTabSz="914400" hangingPunct="0">
              <a:lnSpc>
                <a:spcPct val="11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①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 </a:t>
            </a: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我要实习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→</a:t>
            </a: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实习任务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→</a:t>
            </a: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根据任务内容选择写日志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/</a:t>
            </a: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周志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/</a:t>
            </a: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月志；</a:t>
            </a:r>
            <a:endParaRPr kumimoji="0" lang="zh-CN" altLang="en-US" sz="1400" kern="1200" cap="none" spc="0" normalizeH="0" baseline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marR="0" algn="l" defTabSz="914400" hangingPunct="0">
              <a:lnSpc>
                <a:spcPct val="11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②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 </a:t>
            </a:r>
            <a:r>
              <a:rPr kumimoji="0" 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或者在左侧过程考核中选择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日志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/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周志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/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月志</a:t>
            </a: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；</a:t>
            </a:r>
            <a:endParaRPr kumimoji="0" lang="zh-CN" altLang="en-US" sz="1400" kern="1200" cap="none" spc="0" normalizeH="0" baseline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marR="0" algn="l" defTabSz="914400" hangingPunct="0">
              <a:lnSpc>
                <a:spcPct val="11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③</a:t>
            </a:r>
            <a:r>
              <a:rPr kumimoji="0" lang="en-US" alt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 </a:t>
            </a: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完成标题、关联周期、</a:t>
            </a:r>
            <a:r>
              <a:rPr kumimoji="0" lang="zh-CN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正文</a:t>
            </a:r>
            <a:r>
              <a:rPr kumimoji="0" lang="zh-CN" altLang="en-US" sz="1400" kern="1200" cap="none" spc="0" normalizeH="0" baseline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内容、阅读权限等，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提交（</a:t>
            </a:r>
            <a:r>
              <a:rPr 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长时间停留页面请及时存草稿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；也可先存草稿，进行二次编辑后提交</a:t>
            </a:r>
            <a:endParaRPr kumimoji="0" lang="zh-CN" altLang="en-US" sz="1400" kern="1200" cap="none" spc="0" normalizeH="0" baseline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pic>
        <p:nvPicPr>
          <p:cNvPr id="4" name="图片 3" descr="微信图片_20250221152628"/>
          <p:cNvPicPr>
            <a:picLocks noChangeAspect="1"/>
          </p:cNvPicPr>
          <p:nvPr/>
        </p:nvPicPr>
        <p:blipFill>
          <a:blip r:embed="rId1"/>
          <a:srcRect r="26783"/>
          <a:stretch>
            <a:fillRect/>
          </a:stretch>
        </p:blipFill>
        <p:spPr>
          <a:xfrm>
            <a:off x="251460" y="1841500"/>
            <a:ext cx="4608830" cy="2981960"/>
          </a:xfrm>
          <a:prstGeom prst="rect">
            <a:avLst/>
          </a:prstGeom>
        </p:spPr>
      </p:pic>
      <p:pic>
        <p:nvPicPr>
          <p:cNvPr id="9" name="图片 8" descr="微信图片_202502211530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190" y="1502410"/>
            <a:ext cx="3815715" cy="3550285"/>
          </a:xfrm>
          <a:prstGeom prst="rect">
            <a:avLst/>
          </a:prstGeom>
        </p:spPr>
      </p:pic>
      <p:sp>
        <p:nvSpPr>
          <p:cNvPr id="16" name="椭圆 15"/>
          <p:cNvSpPr/>
          <p:nvPr/>
        </p:nvSpPr>
        <p:spPr>
          <a:xfrm>
            <a:off x="2051685" y="1851660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</a:t>
            </a:r>
            <a:endParaRPr lang="en-US" altLang="zh-CN"/>
          </a:p>
        </p:txBody>
      </p:sp>
      <p:sp>
        <p:nvSpPr>
          <p:cNvPr id="17" name="椭圆 16"/>
          <p:cNvSpPr/>
          <p:nvPr/>
        </p:nvSpPr>
        <p:spPr>
          <a:xfrm>
            <a:off x="1043940" y="271081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18" name="椭圆 17"/>
          <p:cNvSpPr/>
          <p:nvPr/>
        </p:nvSpPr>
        <p:spPr>
          <a:xfrm>
            <a:off x="2555875" y="386778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3</a:t>
            </a:r>
            <a:endParaRPr lang="en-US" altLang="zh-CN"/>
          </a:p>
        </p:txBody>
      </p:sp>
      <p:sp>
        <p:nvSpPr>
          <p:cNvPr id="19" name="椭圆 18"/>
          <p:cNvSpPr/>
          <p:nvPr/>
        </p:nvSpPr>
        <p:spPr>
          <a:xfrm>
            <a:off x="6732270" y="1635760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4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4.1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提交实习报告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90880" y="466090"/>
            <a:ext cx="7748270" cy="9296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28600" marR="0" indent="-228600" defTabSz="914400" hangingPunct="0">
              <a:lnSpc>
                <a:spcPct val="13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我要实习</a:t>
            </a:r>
            <a:r>
              <a:rPr lang="en-US" altLang="zh-CN" sz="1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→</a:t>
            </a:r>
            <a:r>
              <a:rPr lang="zh-CN" sz="1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实习任务</a:t>
            </a:r>
            <a:r>
              <a:rPr lang="zh-CN" sz="1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；</a:t>
            </a:r>
            <a:endParaRPr kumimoji="0" lang="en-US" altLang="zh-CN" sz="1400" kern="1200" cap="none" spc="0" normalizeH="0" baseline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228600" marR="0" indent="-228600" defTabSz="914400" hangingPunct="0">
              <a:lnSpc>
                <a:spcPct val="13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先完成实习评价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→</a:t>
            </a:r>
            <a:r>
              <a:rPr 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下载报告模版，按要求完成，提交实习报告；</a:t>
            </a:r>
            <a:endParaRPr lang="zh-CN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228600" marR="0" indent="-228600" defTabSz="914400" hangingPunct="0">
              <a:lnSpc>
                <a:spcPct val="13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或者在左侧过程考核中选择实习评价和实习报告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pic>
        <p:nvPicPr>
          <p:cNvPr id="8" name="图片 7" descr="微信图片_202502211529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070" y="1564005"/>
            <a:ext cx="5400040" cy="3166745"/>
          </a:xfrm>
          <a:prstGeom prst="rect">
            <a:avLst/>
          </a:prstGeom>
        </p:spPr>
      </p:pic>
      <p:pic>
        <p:nvPicPr>
          <p:cNvPr id="9" name="图片 8" descr="微信图片_202502211529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3890" y="1588135"/>
            <a:ext cx="3231515" cy="3076575"/>
          </a:xfrm>
          <a:prstGeom prst="rect">
            <a:avLst/>
          </a:prstGeom>
        </p:spPr>
      </p:pic>
      <p:sp>
        <p:nvSpPr>
          <p:cNvPr id="16" name="椭圆 15"/>
          <p:cNvSpPr/>
          <p:nvPr/>
        </p:nvSpPr>
        <p:spPr>
          <a:xfrm>
            <a:off x="1691640" y="158813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</a:t>
            </a:r>
            <a:endParaRPr lang="en-US" altLang="zh-CN"/>
          </a:p>
        </p:txBody>
      </p:sp>
      <p:sp>
        <p:nvSpPr>
          <p:cNvPr id="17" name="椭圆 16"/>
          <p:cNvSpPr/>
          <p:nvPr/>
        </p:nvSpPr>
        <p:spPr>
          <a:xfrm>
            <a:off x="899160" y="1924050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10" name="椭圆 9"/>
          <p:cNvSpPr/>
          <p:nvPr/>
        </p:nvSpPr>
        <p:spPr>
          <a:xfrm>
            <a:off x="3923665" y="3291840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3</a:t>
            </a:r>
            <a:endParaRPr lang="en-US" altLang="zh-CN"/>
          </a:p>
        </p:txBody>
      </p:sp>
      <p:sp>
        <p:nvSpPr>
          <p:cNvPr id="11" name="椭圆 10"/>
          <p:cNvSpPr/>
          <p:nvPr/>
        </p:nvSpPr>
        <p:spPr>
          <a:xfrm>
            <a:off x="4932045" y="324294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4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4.2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导出实习手册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46760" y="414655"/>
            <a:ext cx="7785100" cy="8007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①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我要实习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→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过程考核中选择实习报告；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选择已通过或无需批阅的实习报告；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③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下载实习手册，含周日志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8" name="图片 7" descr="微信图片_2025022115543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260" y="1347470"/>
            <a:ext cx="7491730" cy="3619500"/>
          </a:xfrm>
          <a:prstGeom prst="rect">
            <a:avLst/>
          </a:prstGeom>
        </p:spPr>
      </p:pic>
      <p:sp>
        <p:nvSpPr>
          <p:cNvPr id="16" name="椭圆 15"/>
          <p:cNvSpPr/>
          <p:nvPr/>
        </p:nvSpPr>
        <p:spPr>
          <a:xfrm>
            <a:off x="2555240" y="1347470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</a:t>
            </a:r>
            <a:endParaRPr lang="en-US" altLang="zh-CN"/>
          </a:p>
        </p:txBody>
      </p:sp>
      <p:sp>
        <p:nvSpPr>
          <p:cNvPr id="17" name="椭圆 16"/>
          <p:cNvSpPr/>
          <p:nvPr/>
        </p:nvSpPr>
        <p:spPr>
          <a:xfrm>
            <a:off x="1547495" y="4516120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</a:t>
            </a:r>
            <a:endParaRPr lang="en-US" altLang="zh-CN"/>
          </a:p>
        </p:txBody>
      </p:sp>
      <p:sp>
        <p:nvSpPr>
          <p:cNvPr id="9" name="椭圆 8"/>
          <p:cNvSpPr/>
          <p:nvPr/>
        </p:nvSpPr>
        <p:spPr>
          <a:xfrm>
            <a:off x="4211955" y="187642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3</a:t>
            </a:r>
            <a:endParaRPr lang="en-US" altLang="zh-CN"/>
          </a:p>
        </p:txBody>
      </p:sp>
      <p:sp>
        <p:nvSpPr>
          <p:cNvPr id="10" name="椭圆 9"/>
          <p:cNvSpPr/>
          <p:nvPr/>
        </p:nvSpPr>
        <p:spPr>
          <a:xfrm>
            <a:off x="8242300" y="249999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4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8" name="图片 17" descr="微信图片_202502211601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79520" y="1491615"/>
            <a:ext cx="2908300" cy="336931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5.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实习成绩鉴定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72465" y="421640"/>
            <a:ext cx="7782560" cy="8007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①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我要实习</a:t>
            </a:r>
            <a:r>
              <a:rPr lang="en-US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→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实习任务</a:t>
            </a:r>
            <a:r>
              <a:rPr lang="en-US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→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成绩鉴定表；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②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根据要求完成鉴定内容，如盖章文件等；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③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全部鉴定完成后，点击左侧过程考核</a:t>
            </a:r>
            <a:r>
              <a:rPr lang="en-US" altLang="zh-CN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→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实习成绩鉴定，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可</a:t>
            </a:r>
            <a:r>
              <a:rPr lang="zh-CN" altLang="en-US" sz="1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下载鉴定表</a:t>
            </a:r>
            <a:endParaRPr lang="zh-CN" altLang="en-US" sz="1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539115" y="1446530"/>
            <a:ext cx="2903220" cy="3454400"/>
            <a:chOff x="282" y="2278"/>
            <a:chExt cx="4572" cy="5440"/>
          </a:xfrm>
        </p:grpSpPr>
        <p:pic>
          <p:nvPicPr>
            <p:cNvPr id="14" name="图片 13" descr="微信图片_2025022116051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2" y="2278"/>
              <a:ext cx="4572" cy="5440"/>
            </a:xfrm>
            <a:prstGeom prst="rect">
              <a:avLst/>
            </a:prstGeom>
          </p:spPr>
        </p:pic>
        <p:sp>
          <p:nvSpPr>
            <p:cNvPr id="16" name="椭圆 15"/>
            <p:cNvSpPr/>
            <p:nvPr/>
          </p:nvSpPr>
          <p:spPr>
            <a:xfrm>
              <a:off x="2890" y="2306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1</a:t>
              </a:r>
              <a:endParaRPr lang="en-US" altLang="zh-CN"/>
            </a:p>
          </p:txBody>
        </p:sp>
        <p:sp>
          <p:nvSpPr>
            <p:cNvPr id="17" name="椭圆 16"/>
            <p:cNvSpPr/>
            <p:nvPr/>
          </p:nvSpPr>
          <p:spPr>
            <a:xfrm>
              <a:off x="1416" y="2916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2</a:t>
              </a:r>
              <a:endParaRPr lang="en-US" altLang="zh-CN"/>
            </a:p>
          </p:txBody>
        </p:sp>
        <p:sp>
          <p:nvSpPr>
            <p:cNvPr id="10" name="椭圆 9"/>
            <p:cNvSpPr/>
            <p:nvPr/>
          </p:nvSpPr>
          <p:spPr>
            <a:xfrm>
              <a:off x="3571" y="5184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3</a:t>
              </a:r>
              <a:endParaRPr lang="en-US" altLang="zh-CN"/>
            </a:p>
          </p:txBody>
        </p:sp>
      </p:grpSp>
      <p:sp>
        <p:nvSpPr>
          <p:cNvPr id="11" name="椭圆 10"/>
          <p:cNvSpPr/>
          <p:nvPr/>
        </p:nvSpPr>
        <p:spPr>
          <a:xfrm>
            <a:off x="5363845" y="199580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4</a:t>
            </a:r>
            <a:endParaRPr lang="en-US" altLang="zh-CN"/>
          </a:p>
        </p:txBody>
      </p:sp>
      <p:pic>
        <p:nvPicPr>
          <p:cNvPr id="19" name="图片 18" descr="微信图片_202502211607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9925" y="1371600"/>
            <a:ext cx="1347470" cy="34220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22"/>
          <p:cNvSpPr>
            <a:spLocks noChangeArrowheads="1"/>
          </p:cNvSpPr>
          <p:nvPr/>
        </p:nvSpPr>
        <p:spPr bwMode="auto">
          <a:xfrm>
            <a:off x="-10954" y="1255395"/>
            <a:ext cx="9154478" cy="2175034"/>
          </a:xfrm>
          <a:prstGeom prst="rect">
            <a:avLst/>
          </a:prstGeom>
          <a:solidFill>
            <a:schemeClr val="bg2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148" name="Shape 22"/>
          <p:cNvSpPr>
            <a:spLocks noChangeArrowheads="1"/>
          </p:cNvSpPr>
          <p:nvPr/>
        </p:nvSpPr>
        <p:spPr bwMode="auto">
          <a:xfrm>
            <a:off x="728186" y="952976"/>
            <a:ext cx="7687628" cy="2679383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lstStyle/>
          <a:p>
            <a:pPr hangingPunct="0"/>
            <a:endParaRPr lang="en-US" altLang="zh-CN" sz="18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151" name="未标题-2-01.png" descr="未标题-2-01.png"/>
          <p:cNvPicPr>
            <a:picLocks noChangeAspect="1"/>
          </p:cNvPicPr>
          <p:nvPr/>
        </p:nvPicPr>
        <p:blipFill>
          <a:blip r:embed="rId1"/>
          <a:srcRect l="11929" t="5841" r="17577" b="54250"/>
          <a:stretch>
            <a:fillRect/>
          </a:stretch>
        </p:blipFill>
        <p:spPr bwMode="auto">
          <a:xfrm>
            <a:off x="-14764" y="195580"/>
            <a:ext cx="9158764" cy="515207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" name="Shape 26"/>
          <p:cNvSpPr/>
          <p:nvPr/>
        </p:nvSpPr>
        <p:spPr>
          <a:xfrm>
            <a:off x="3091339" y="1433036"/>
            <a:ext cx="2961323" cy="645160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>
            <a:spAutoFit/>
          </a:bodyPr>
          <a:p>
            <a:pPr lvl="0" algn="dist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3600" b="1" kern="0" dirty="0">
                <a:sym typeface="微软雅黑" panose="020B0503020204020204" pitchFamily="34" charset="-122"/>
              </a:rPr>
              <a:t>谢谢观看</a:t>
            </a:r>
            <a:endParaRPr lang="zh-CN" sz="3600" b="1" kern="0" dirty="0">
              <a:sym typeface="微软雅黑" panose="020B0503020204020204" pitchFamily="34" charset="-122"/>
            </a:endParaRPr>
          </a:p>
        </p:txBody>
      </p:sp>
      <p:sp>
        <p:nvSpPr>
          <p:cNvPr id="3" name="Shape 26"/>
          <p:cNvSpPr/>
          <p:nvPr/>
        </p:nvSpPr>
        <p:spPr>
          <a:xfrm>
            <a:off x="4078923" y="2421255"/>
            <a:ext cx="3814763" cy="299085"/>
          </a:xfrm>
          <a:prstGeom prst="rect">
            <a:avLst/>
          </a:prstGeom>
          <a:ln w="12700">
            <a:miter lim="400000"/>
          </a:ln>
          <a:effectLst>
            <a:outerShdw blurRad="63500" rotWithShape="0">
              <a:srgbClr val="808080">
                <a:alpha val="31423"/>
              </a:srgbClr>
            </a:outerShdw>
          </a:effectLst>
        </p:spPr>
        <p:txBody>
          <a:bodyPr wrap="square" lIns="45718" rIns="45718">
            <a:spAutoFit/>
          </a:bodyPr>
          <a:p>
            <a:pPr algn="l" fontAlgn="auto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1350">
                <a:sym typeface="+mn-ea"/>
              </a:rPr>
              <a:t>客服电话：</a:t>
            </a:r>
            <a:r>
              <a:rPr lang="en-US" altLang="zh-CN" sz="1350">
                <a:sym typeface="+mn-ea"/>
              </a:rPr>
              <a:t>0579-82722068</a:t>
            </a:r>
            <a:endParaRPr lang="zh-CN" altLang="en-US" sz="1350" baseline="0">
              <a:solidFill>
                <a:srgbClr val="FFFFFF"/>
              </a:solidFill>
              <a:sym typeface="微软雅黑" panose="020B0503020204020204" pitchFamily="3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3172778" y="2167890"/>
            <a:ext cx="286702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4010978" y="3966210"/>
            <a:ext cx="1122521" cy="359569"/>
            <a:chOff x="8365" y="9148"/>
            <a:chExt cx="2357" cy="755"/>
          </a:xfrm>
        </p:grpSpPr>
        <p:sp>
          <p:nvSpPr>
            <p:cNvPr id="6" name="Shape 22"/>
            <p:cNvSpPr>
              <a:spLocks noChangeArrowheads="1"/>
            </p:cNvSpPr>
            <p:nvPr/>
          </p:nvSpPr>
          <p:spPr bwMode="auto">
            <a:xfrm>
              <a:off x="8365" y="9454"/>
              <a:ext cx="2357" cy="41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  <a:miter lim="400000"/>
            </a:ln>
          </p:spPr>
          <p:txBody>
            <a:bodyPr lIns="45718" rIns="45718" anchor="ctr"/>
            <a:p>
              <a:pPr hangingPunct="0"/>
              <a:endParaRPr lang="en-US" altLang="zh-CN" sz="1800" b="0" baseline="0">
                <a:solidFill>
                  <a:srgbClr val="DF2024"/>
                </a:solidFill>
                <a:latin typeface="Calibri" panose="020F0502020204030204" pitchFamily="34" charset="0"/>
                <a:ea typeface="Calibri" panose="020F0502020204030204" pitchFamily="34" charset="0"/>
              </a:endParaRPr>
            </a:p>
          </p:txBody>
        </p:sp>
        <p:sp>
          <p:nvSpPr>
            <p:cNvPr id="7" name="Shape 26"/>
            <p:cNvSpPr/>
            <p:nvPr/>
          </p:nvSpPr>
          <p:spPr>
            <a:xfrm>
              <a:off x="8647" y="9518"/>
              <a:ext cx="1793" cy="385"/>
            </a:xfrm>
            <a:prstGeom prst="rect">
              <a:avLst/>
            </a:prstGeom>
            <a:ln w="12700">
              <a:miter lim="400000"/>
            </a:ln>
            <a:effectLst/>
          </p:spPr>
          <p:txBody>
            <a:bodyPr wrap="square" lIns="45718" rIns="45718">
              <a:spAutoFit/>
            </a:bodyPr>
            <a:p>
              <a:pPr algn="ctr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defRPr sz="4200" b="0" baseline="0">
                  <a:solidFill>
                    <a:srgbClr val="FFFF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微软雅黑" panose="020B0503020204020204" pitchFamily="34" charset="-122"/>
                </a:defRPr>
              </a:pPr>
              <a:r>
                <a:rPr lang="en-US" altLang="zh-CN" sz="600" kern="0" baseline="0" dirty="0">
                  <a:solidFill>
                    <a:srgbClr val="C00000"/>
                  </a:solidFill>
                  <a:effectLst/>
                  <a:sym typeface="微软雅黑" panose="020B0503020204020204" pitchFamily="34" charset="-122"/>
                </a:rPr>
                <a:t>www.xybsyw.com</a:t>
              </a:r>
              <a:endParaRPr lang="en-US" altLang="zh-CN" sz="600" kern="0" baseline="0" dirty="0">
                <a:solidFill>
                  <a:srgbClr val="C00000"/>
                </a:solidFill>
                <a:effectLst/>
                <a:sym typeface="微软雅黑" panose="020B0503020204020204" pitchFamily="34" charset="-122"/>
              </a:endParaRPr>
            </a:p>
          </p:txBody>
        </p:sp>
        <p:pic>
          <p:nvPicPr>
            <p:cNvPr id="32" name="图片 31" descr="红色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76" y="9148"/>
              <a:ext cx="1335" cy="430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4" name="Text Box 1" descr="矩形 23552"/>
          <p:cNvSpPr>
            <a:spLocks noChangeArrowheads="1"/>
          </p:cNvSpPr>
          <p:nvPr/>
        </p:nvSpPr>
        <p:spPr bwMode="auto">
          <a:xfrm>
            <a:off x="308610" y="133826"/>
            <a:ext cx="2681288" cy="32194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rIns="45718" rtlCol="0">
            <a:spAutoFit/>
          </a:bodyPr>
          <a:lstStyle/>
          <a:p>
            <a:pPr lvl="0" algn="l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sz="1500" b="1" kern="0" dirty="0">
                <a:solidFill>
                  <a:schemeClr val="tx1"/>
                </a:solidFill>
                <a:sym typeface="+mn-ea"/>
              </a:rPr>
              <a:t>一、整体流程概述</a:t>
            </a:r>
            <a:endParaRPr lang="en-US" altLang="zh-CN" sz="1500" b="1" kern="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125" name="TextBox 39"/>
          <p:cNvSpPr/>
          <p:nvPr/>
        </p:nvSpPr>
        <p:spPr>
          <a:xfrm>
            <a:off x="2776220" y="706755"/>
            <a:ext cx="3484880" cy="1136015"/>
          </a:xfrm>
          <a:prstGeom prst="rect">
            <a:avLst/>
          </a:prstGeom>
          <a:ln w="12700">
            <a:miter lim="400000"/>
          </a:ln>
          <a:effectLst/>
        </p:spPr>
        <p:txBody>
          <a:bodyPr wrap="square" lIns="45718" tIns="34290" rIns="45718" bIns="34290" rtlCol="0" anchor="t">
            <a:noAutofit/>
          </a:bodyPr>
          <a:lstStyle/>
          <a:p>
            <a:pPr lvl="0" algn="ctr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 altLang="en-US" sz="2000" kern="0" dirty="0">
              <a:solidFill>
                <a:schemeClr val="tx1"/>
              </a:solidFill>
              <a:sym typeface="+mn-ea"/>
            </a:endParaRPr>
          </a:p>
          <a:p>
            <a:pPr lvl="0" algn="ctr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 altLang="en-US" sz="2000" kern="0" dirty="0">
              <a:solidFill>
                <a:schemeClr val="tx1"/>
              </a:solidFill>
              <a:sym typeface="+mn-ea"/>
            </a:endParaRPr>
          </a:p>
          <a:p>
            <a:pPr lvl="0" algn="ctr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endParaRPr lang="zh-CN" altLang="en-US" sz="2000" kern="0" dirty="0">
              <a:solidFill>
                <a:schemeClr val="tx1"/>
              </a:solidFill>
              <a:sym typeface="+mn-ea"/>
            </a:endParaRPr>
          </a:p>
          <a:p>
            <a:pPr lvl="0" algn="ctr" hangingPunct="0">
              <a:spcBef>
                <a:spcPts val="0"/>
              </a:spcBef>
              <a:spcAft>
                <a:spcPts val="0"/>
              </a:spcAft>
              <a:defRPr sz="4200" b="0" baseline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defRPr>
            </a:pPr>
            <a:r>
              <a:rPr lang="zh-CN" altLang="en-US" sz="2000">
                <a:sym typeface="+mn-ea"/>
              </a:rPr>
              <a:t>实习</a:t>
            </a:r>
            <a:endParaRPr lang="zh-CN" altLang="en-US" sz="2000" kern="0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7" name="Shape 22"/>
          <p:cNvSpPr>
            <a:spLocks noChangeArrowheads="1"/>
          </p:cNvSpPr>
          <p:nvPr/>
        </p:nvSpPr>
        <p:spPr bwMode="auto">
          <a:xfrm>
            <a:off x="-952" y="134303"/>
            <a:ext cx="189000" cy="270000"/>
          </a:xfrm>
          <a:prstGeom prst="rect">
            <a:avLst/>
          </a:prstGeom>
          <a:solidFill>
            <a:srgbClr val="C51A24"/>
          </a:solidFill>
          <a:ln w="12700">
            <a:noFill/>
            <a:miter lim="400000"/>
          </a:ln>
        </p:spPr>
        <p:txBody>
          <a:bodyPr lIns="45718" rIns="45718" anchor="ctr"/>
          <a:p>
            <a:pPr hangingPunct="0"/>
            <a:endParaRPr lang="en-US" altLang="zh-CN" sz="2000" b="0" baseline="0">
              <a:solidFill>
                <a:srgbClr val="DF2024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905510" y="1595120"/>
            <a:ext cx="2157095" cy="128333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lang="en-US" altLang="zh-CN" sz="2000">
              <a:solidFill>
                <a:schemeClr val="tx1"/>
              </a:solidFill>
              <a:latin typeface="+mn-ea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000">
                <a:solidFill>
                  <a:schemeClr val="tx1"/>
                </a:solidFill>
                <a:latin typeface="+mn-ea"/>
                <a:sym typeface="+mn-ea"/>
              </a:rPr>
              <a:t>1.</a:t>
            </a:r>
            <a:r>
              <a:rPr lang="zh-CN" altLang="en-US" sz="2000">
                <a:solidFill>
                  <a:schemeClr val="tx1"/>
                </a:solidFill>
                <a:latin typeface="+mn-ea"/>
                <a:sym typeface="+mn-ea"/>
              </a:rPr>
              <a:t>认证学籍</a:t>
            </a:r>
            <a:endParaRPr lang="zh-CN" altLang="en-US" sz="2000">
              <a:solidFill>
                <a:schemeClr val="tx1"/>
              </a:solidFill>
              <a:latin typeface="+mn-ea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000">
                <a:solidFill>
                  <a:schemeClr val="tx1"/>
                </a:solidFill>
                <a:latin typeface="+mn-ea"/>
                <a:sym typeface="+mn-ea"/>
              </a:rPr>
              <a:t>2.</a:t>
            </a:r>
            <a:r>
              <a:rPr lang="zh-CN" altLang="en-US" sz="2000">
                <a:solidFill>
                  <a:schemeClr val="tx1"/>
                </a:solidFill>
                <a:latin typeface="+mn-ea"/>
                <a:sym typeface="+mn-ea"/>
              </a:rPr>
              <a:t>查看实习任务</a:t>
            </a:r>
            <a:endParaRPr lang="zh-CN" altLang="en-US" sz="2000">
              <a:solidFill>
                <a:schemeClr val="tx1"/>
              </a:solidFill>
              <a:latin typeface="+mn-ea"/>
              <a:sym typeface="+mn-e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000">
                <a:solidFill>
                  <a:schemeClr val="tx1"/>
                </a:solidFill>
                <a:latin typeface="+mn-ea"/>
                <a:sym typeface="+mn-ea"/>
              </a:rPr>
              <a:t>3.</a:t>
            </a:r>
            <a:r>
              <a:rPr lang="zh-CN" altLang="en-US" sz="2000">
                <a:solidFill>
                  <a:schemeClr val="tx1"/>
                </a:solidFill>
                <a:latin typeface="+mn-ea"/>
                <a:sym typeface="+mn-ea"/>
              </a:rPr>
              <a:t>实习报名</a:t>
            </a:r>
            <a:endParaRPr lang="zh-CN" altLang="en-US" sz="2000">
              <a:solidFill>
                <a:schemeClr val="tx1"/>
              </a:solidFill>
              <a:latin typeface="+mn-ea"/>
            </a:endParaRPr>
          </a:p>
          <a:p>
            <a:pPr algn="l"/>
            <a:endParaRPr lang="zh-CN" altLang="en-US" sz="20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" name="流程图: 过程 3"/>
          <p:cNvSpPr/>
          <p:nvPr>
            <p:custDataLst>
              <p:tags r:id="rId2"/>
            </p:custDataLst>
          </p:nvPr>
        </p:nvSpPr>
        <p:spPr>
          <a:xfrm>
            <a:off x="3488055" y="1585595"/>
            <a:ext cx="2021840" cy="1292860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marL="0" marR="0" lvl="0" algn="l" defTabSz="914400" rtl="0" eaLnBrk="1" fontAlgn="base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000">
                <a:solidFill>
                  <a:schemeClr val="tx1"/>
                </a:solidFill>
                <a:latin typeface="+mn-ea"/>
                <a:sym typeface="Calibri" panose="020F0502020204030204" pitchFamily="34" charset="0"/>
              </a:rPr>
              <a:t>1.</a:t>
            </a:r>
            <a:r>
              <a:rPr lang="zh-CN" altLang="en-US" sz="2000">
                <a:solidFill>
                  <a:schemeClr val="tx1"/>
                </a:solidFill>
                <a:latin typeface="+mn-ea"/>
                <a:sym typeface="Calibri" panose="020F0502020204030204" pitchFamily="34" charset="0"/>
              </a:rPr>
              <a:t>实习签到；</a:t>
            </a:r>
            <a:endParaRPr kumimoji="0" lang="zh-CN" altLang="en-US" sz="2000" u="none" strike="noStrike" kern="1200" cap="none" spc="0" normalizeH="0" baseline="0" noProof="1">
              <a:solidFill>
                <a:schemeClr val="tx1"/>
              </a:solidFill>
              <a:latin typeface="+mn-ea"/>
              <a:sym typeface="Calibri" panose="020F0502020204030204" pitchFamily="34" charset="0"/>
            </a:endParaRPr>
          </a:p>
          <a:p>
            <a:pPr marL="0" marR="0" lvl="0" algn="l" defTabSz="914400" rtl="0" eaLnBrk="1" fontAlgn="base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2000">
                <a:solidFill>
                  <a:schemeClr val="tx1"/>
                </a:solidFill>
                <a:latin typeface="+mn-ea"/>
                <a:sym typeface="Calibri" panose="020F0502020204030204" pitchFamily="34" charset="0"/>
              </a:rPr>
              <a:t>2.</a:t>
            </a:r>
            <a:r>
              <a:rPr lang="zh-CN" altLang="en-US" sz="2000">
                <a:solidFill>
                  <a:schemeClr val="tx1"/>
                </a:solidFill>
                <a:latin typeface="+mn-ea"/>
                <a:sym typeface="Calibri" panose="020F0502020204030204" pitchFamily="34" charset="0"/>
              </a:rPr>
              <a:t>提交过程材料</a:t>
            </a:r>
            <a:r>
              <a:rPr lang="en-US" altLang="zh-CN" sz="2000">
                <a:solidFill>
                  <a:schemeClr val="tx1"/>
                </a:solidFill>
                <a:latin typeface="+mn-ea"/>
                <a:sym typeface="Calibri" panose="020F0502020204030204" pitchFamily="34" charset="0"/>
              </a:rPr>
              <a:t>; </a:t>
            </a:r>
            <a:endParaRPr lang="en-US" altLang="zh-CN" sz="2000">
              <a:solidFill>
                <a:schemeClr val="tx1"/>
              </a:solidFill>
              <a:latin typeface="+mn-ea"/>
              <a:sym typeface="Calibri" panose="020F0502020204030204" pitchFamily="34" charset="0"/>
            </a:endParaRPr>
          </a:p>
        </p:txBody>
      </p:sp>
      <p:sp>
        <p:nvSpPr>
          <p:cNvPr id="6" name="矩形 5"/>
          <p:cNvSpPr/>
          <p:nvPr>
            <p:custDataLst>
              <p:tags r:id="rId3"/>
            </p:custDataLst>
          </p:nvPr>
        </p:nvSpPr>
        <p:spPr>
          <a:xfrm>
            <a:off x="5939155" y="1585595"/>
            <a:ext cx="2175510" cy="12928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>
                <a:solidFill>
                  <a:schemeClr val="tx1"/>
                </a:solidFill>
                <a:latin typeface="+mn-ea"/>
                <a:sym typeface="Calibri" panose="020F0502020204030204" pitchFamily="34" charset="0"/>
              </a:rPr>
              <a:t>提交实习报告、提交成绩鉴定等</a:t>
            </a:r>
            <a:endParaRPr lang="zh-CN" altLang="en-US" sz="2000">
              <a:solidFill>
                <a:schemeClr val="tx1"/>
              </a:solidFill>
              <a:latin typeface="+mn-ea"/>
              <a:sym typeface="Calibri" panose="020F0502020204030204" pitchFamily="34" charset="0"/>
            </a:endParaRPr>
          </a:p>
        </p:txBody>
      </p:sp>
      <p:sp>
        <p:nvSpPr>
          <p:cNvPr id="8" name="右箭头 7"/>
          <p:cNvSpPr/>
          <p:nvPr>
            <p:custDataLst>
              <p:tags r:id="rId4"/>
            </p:custDataLst>
          </p:nvPr>
        </p:nvSpPr>
        <p:spPr>
          <a:xfrm>
            <a:off x="3167380" y="2139315"/>
            <a:ext cx="215900" cy="75565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/>
          </a:p>
        </p:txBody>
      </p:sp>
      <p:sp>
        <p:nvSpPr>
          <p:cNvPr id="9" name="右箭头 8"/>
          <p:cNvSpPr/>
          <p:nvPr>
            <p:custDataLst>
              <p:tags r:id="rId5"/>
            </p:custDataLst>
          </p:nvPr>
        </p:nvSpPr>
        <p:spPr>
          <a:xfrm>
            <a:off x="5614670" y="2139315"/>
            <a:ext cx="215900" cy="75565"/>
          </a:xfrm>
          <a:prstGeom prst="rightArrow">
            <a:avLst>
              <a:gd name="adj1" fmla="val 49579"/>
              <a:gd name="adj2" fmla="val 50000"/>
            </a:avLst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/>
          </a:p>
        </p:txBody>
      </p:sp>
      <p:sp>
        <p:nvSpPr>
          <p:cNvPr id="12" name="同侧圆角矩形 11"/>
          <p:cNvSpPr/>
          <p:nvPr>
            <p:custDataLst>
              <p:tags r:id="rId6"/>
            </p:custDataLst>
          </p:nvPr>
        </p:nvSpPr>
        <p:spPr>
          <a:xfrm>
            <a:off x="3923665" y="1203325"/>
            <a:ext cx="1162685" cy="365760"/>
          </a:xfrm>
          <a:prstGeom prst="round2SameRect">
            <a:avLst/>
          </a:prstGeom>
          <a:solidFill>
            <a:schemeClr val="accent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实习中</a:t>
            </a:r>
            <a:endParaRPr lang="zh-CN" altLang="en-US" sz="2000"/>
          </a:p>
        </p:txBody>
      </p:sp>
      <p:sp>
        <p:nvSpPr>
          <p:cNvPr id="13" name="同侧圆角矩形 12"/>
          <p:cNvSpPr/>
          <p:nvPr>
            <p:custDataLst>
              <p:tags r:id="rId7"/>
            </p:custDataLst>
          </p:nvPr>
        </p:nvSpPr>
        <p:spPr>
          <a:xfrm>
            <a:off x="6425565" y="1195070"/>
            <a:ext cx="1157605" cy="374015"/>
          </a:xfrm>
          <a:prstGeom prst="round2Same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实习后</a:t>
            </a:r>
            <a:endParaRPr lang="zh-CN" altLang="en-US" sz="2000"/>
          </a:p>
        </p:txBody>
      </p:sp>
      <p:sp>
        <p:nvSpPr>
          <p:cNvPr id="2" name="同侧圆角矩形 1"/>
          <p:cNvSpPr/>
          <p:nvPr>
            <p:custDataLst>
              <p:tags r:id="rId8"/>
            </p:custDataLst>
          </p:nvPr>
        </p:nvSpPr>
        <p:spPr>
          <a:xfrm>
            <a:off x="1475105" y="1219835"/>
            <a:ext cx="1107440" cy="365760"/>
          </a:xfrm>
          <a:prstGeom prst="round2SameRect">
            <a:avLst/>
          </a:prstGeom>
          <a:solidFill>
            <a:schemeClr val="accent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实习前</a:t>
            </a:r>
            <a:endParaRPr lang="zh-CN" altLang="en-US" sz="2000"/>
          </a:p>
        </p:txBody>
      </p:sp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260" y="1995805"/>
            <a:ext cx="2229485" cy="24479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899160" y="915670"/>
            <a:ext cx="7377430" cy="79502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3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扫描“校友邦”公众号二维码；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点击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实习任务，可进入校友邦小程序；</a:t>
            </a:r>
            <a:endParaRPr lang="zh-CN" altLang="en-US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228600" marR="0" indent="-228600" algn="l" defTabSz="914400">
              <a:lnSpc>
                <a:spcPct val="13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或者微信关注小程序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“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校友邦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”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直接进入</a:t>
            </a:r>
            <a:endParaRPr kumimoji="0" lang="zh-CN" altLang="en-US" sz="1400" kern="1200" cap="none" spc="0" normalizeH="0" baseline="0" noProof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标题 1"/>
          <p:cNvSpPr>
            <a:spLocks noGrp="1"/>
          </p:cNvSpPr>
          <p:nvPr/>
        </p:nvSpPr>
        <p:spPr>
          <a:xfrm>
            <a:off x="251460" y="123190"/>
            <a:ext cx="5461000" cy="74993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lvl="0" algn="l" defTabSz="685800" rtl="0" eaLnBrk="1" latinLnBrk="0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defRPr sz="1500" b="1" kern="1200">
                <a:solidFill>
                  <a:schemeClr val="tx1"/>
                </a:solidFill>
                <a:latin typeface="Microsoft YaHei Bold" panose="020B0502040204020203" charset="-122"/>
                <a:ea typeface="Microsoft YaHei Bold" panose="020B0502040204020203" charset="-122"/>
                <a:cs typeface="+mj-cs"/>
              </a:defRPr>
            </a:lvl1pPr>
          </a:lstStyle>
          <a:p>
            <a: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二、平台操作指南</a:t>
            </a: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微信小程序</a:t>
            </a:r>
            <a:b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</a:br>
            <a:br>
              <a:rPr 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</a:b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</a:t>
            </a:r>
            <a:r>
              <a:rPr lang="en-US" altLang="zh-CN" kern="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1.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微信小程序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登录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771775" y="2139315"/>
            <a:ext cx="2146300" cy="2094230"/>
            <a:chOff x="7426" y="3369"/>
            <a:chExt cx="3380" cy="3298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26" y="3369"/>
              <a:ext cx="3380" cy="3299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8769" y="3483"/>
              <a:ext cx="1021" cy="454"/>
            </a:xfrm>
            <a:prstGeom prst="rect">
              <a:avLst/>
            </a:prstGeom>
            <a:noFill/>
            <a:ln w="60325" cmpd="sng">
              <a:solidFill>
                <a:srgbClr val="FF0000">
                  <a:alpha val="78000"/>
                </a:srgbClr>
              </a:solidFill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rcRect t="8111"/>
          <a:stretch>
            <a:fillRect/>
          </a:stretch>
        </p:blipFill>
        <p:spPr>
          <a:xfrm>
            <a:off x="5868035" y="2040255"/>
            <a:ext cx="2418715" cy="2193290"/>
          </a:xfrm>
          <a:prstGeom prst="rect">
            <a:avLst/>
          </a:prstGeom>
        </p:spPr>
      </p:pic>
      <p:sp>
        <p:nvSpPr>
          <p:cNvPr id="9" name="椭圆 8"/>
          <p:cNvSpPr/>
          <p:nvPr/>
        </p:nvSpPr>
        <p:spPr>
          <a:xfrm>
            <a:off x="4427855" y="386778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</a:t>
            </a:r>
            <a:endParaRPr lang="en-US" altLang="zh-CN"/>
          </a:p>
        </p:txBody>
      </p:sp>
      <p:sp>
        <p:nvSpPr>
          <p:cNvPr id="10" name="椭圆 9"/>
          <p:cNvSpPr/>
          <p:nvPr/>
        </p:nvSpPr>
        <p:spPr>
          <a:xfrm>
            <a:off x="4355465" y="2211705"/>
            <a:ext cx="287655" cy="28829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</a:t>
            </a:r>
            <a:endParaRPr lang="en-US" altLang="zh-CN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39115" y="72390"/>
            <a:ext cx="5461159" cy="393859"/>
          </a:xfrm>
        </p:spPr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注册认证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27405" y="466090"/>
            <a:ext cx="6374765" cy="103759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altLang="en-US" sz="1400" kern="1200" cap="none" spc="0" normalizeH="0" baseline="0" noProof="1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点击立即登陆；</a:t>
            </a:r>
            <a:endParaRPr kumimoji="0" lang="zh-CN" altLang="en-US" sz="1400" kern="1200" cap="none" spc="0" normalizeH="0" baseline="0" noProof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altLang="en-US" sz="1400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选择微信快速登录，用手机号注册；</a:t>
            </a:r>
            <a:endParaRPr lang="zh-CN" altLang="en-US" sz="1400" noProof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altLang="en-US" sz="1400" kern="1200" cap="none" spc="0" normalizeH="0" baseline="0" noProof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选择学籍认证，按要求准确填写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Calibri" panose="020F0502020204030204" pitchFamily="34" charset="0"/>
              </a:rPr>
              <a:t>学籍信息，提交认证；如认证不通过，核对学籍信息修改后再提交</a:t>
            </a:r>
            <a:endParaRPr kumimoji="0" lang="zh-CN" sz="1400" kern="1200" cap="none" spc="0" normalizeH="0" baseline="0" noProof="1" smtClean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Calibri" panose="020F0502020204030204" pitchFamily="34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043305" y="1612900"/>
            <a:ext cx="1869440" cy="3371850"/>
            <a:chOff x="1643" y="2540"/>
            <a:chExt cx="2944" cy="531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643" y="2540"/>
              <a:ext cx="2945" cy="5310"/>
            </a:xfrm>
            <a:prstGeom prst="rect">
              <a:avLst/>
            </a:prstGeom>
          </p:spPr>
        </p:pic>
        <p:sp>
          <p:nvSpPr>
            <p:cNvPr id="3" name="椭圆 2"/>
            <p:cNvSpPr/>
            <p:nvPr/>
          </p:nvSpPr>
          <p:spPr>
            <a:xfrm>
              <a:off x="3117" y="3029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1</a:t>
              </a:r>
              <a:endParaRPr lang="en-US" altLang="zh-CN"/>
            </a:p>
          </p:txBody>
        </p:sp>
        <p:sp>
          <p:nvSpPr>
            <p:cNvPr id="5" name="椭圆 4"/>
            <p:cNvSpPr/>
            <p:nvPr/>
          </p:nvSpPr>
          <p:spPr>
            <a:xfrm>
              <a:off x="4135" y="7111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2</a:t>
              </a:r>
              <a:endParaRPr lang="en-US" altLang="zh-CN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3418205" y="1612900"/>
            <a:ext cx="2392680" cy="3288030"/>
            <a:chOff x="5383" y="2540"/>
            <a:chExt cx="3768" cy="5178"/>
          </a:xfrm>
        </p:grpSpPr>
        <p:pic>
          <p:nvPicPr>
            <p:cNvPr id="12" name="图片 11" descr="微信图片_202502211438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83" y="2540"/>
              <a:ext cx="3768" cy="5179"/>
            </a:xfrm>
            <a:prstGeom prst="rect">
              <a:avLst/>
            </a:prstGeom>
          </p:spPr>
        </p:pic>
        <p:sp>
          <p:nvSpPr>
            <p:cNvPr id="6" name="椭圆 5"/>
            <p:cNvSpPr/>
            <p:nvPr/>
          </p:nvSpPr>
          <p:spPr>
            <a:xfrm>
              <a:off x="8190" y="3936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3</a:t>
              </a:r>
              <a:endParaRPr lang="en-US" altLang="zh-CN"/>
            </a:p>
          </p:txBody>
        </p:sp>
      </p:grpSp>
      <p:pic>
        <p:nvPicPr>
          <p:cNvPr id="10" name="图片 9" descr="微信图片_202502211435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710" y="1635760"/>
            <a:ext cx="1788795" cy="3279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51460" y="66040"/>
            <a:ext cx="5461159" cy="393859"/>
          </a:xfrm>
        </p:spPr>
        <p:txBody>
          <a:bodyPr/>
          <a:p>
            <a:r>
              <a:rPr 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3.1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实习报名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-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自主实习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83260" y="450850"/>
            <a:ext cx="7490460" cy="8007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28600" indent="-228600">
              <a:lnSpc>
                <a:spcPct val="110000"/>
              </a:lnSpc>
              <a:buFont typeface="+mj-ea"/>
              <a:buAutoNum type="circleNumDbPlain"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实习计划报名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查看详情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</a:endParaRPr>
          </a:p>
          <a:p>
            <a:pPr marL="228600" indent="-228600">
              <a:lnSpc>
                <a:spcPct val="110000"/>
              </a:lnSpc>
              <a:buFont typeface="+mj-ea"/>
              <a:buAutoNum type="circleNumDbPlain"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查看实习要求和指导老师等相关内容，点击立即报名；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</a:endParaRPr>
          </a:p>
          <a:p>
            <a:pPr marL="228600" indent="-228600">
              <a:lnSpc>
                <a:spcPct val="110000"/>
              </a:lnSpc>
              <a:buFont typeface="+mj-ea"/>
              <a:buAutoNum type="circleNumDbPlain"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提交安全责任书（若有）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填写实习单位岗位信息（</a:t>
            </a:r>
            <a:r>
              <a:rPr 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页面全部手动输入，不要复制粘贴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</a:rPr>
              <a:t>）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59880" y="1334135"/>
            <a:ext cx="2251075" cy="3609340"/>
          </a:xfrm>
          <a:prstGeom prst="rect">
            <a:avLst/>
          </a:prstGeom>
        </p:spPr>
      </p:pic>
      <p:pic>
        <p:nvPicPr>
          <p:cNvPr id="9" name="图片 8" descr="微信图片_20250221142453"/>
          <p:cNvPicPr>
            <a:picLocks noChangeAspect="1"/>
          </p:cNvPicPr>
          <p:nvPr/>
        </p:nvPicPr>
        <p:blipFill>
          <a:blip r:embed="rId2"/>
          <a:srcRect t="5198"/>
          <a:stretch>
            <a:fillRect/>
          </a:stretch>
        </p:blipFill>
        <p:spPr>
          <a:xfrm>
            <a:off x="4787900" y="1275715"/>
            <a:ext cx="1763395" cy="3715385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394335" y="1334135"/>
            <a:ext cx="4136390" cy="3656965"/>
            <a:chOff x="621" y="2101"/>
            <a:chExt cx="6514" cy="5759"/>
          </a:xfrm>
        </p:grpSpPr>
        <p:grpSp>
          <p:nvGrpSpPr>
            <p:cNvPr id="7" name="组合 6"/>
            <p:cNvGrpSpPr/>
            <p:nvPr/>
          </p:nvGrpSpPr>
          <p:grpSpPr>
            <a:xfrm>
              <a:off x="621" y="2101"/>
              <a:ext cx="6514" cy="5696"/>
              <a:chOff x="1762" y="2101"/>
              <a:chExt cx="6514" cy="5696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762" y="2101"/>
                <a:ext cx="6515" cy="5606"/>
              </a:xfrm>
              <a:prstGeom prst="rect">
                <a:avLst/>
              </a:prstGeom>
            </p:spPr>
          </p:pic>
          <p:sp>
            <p:nvSpPr>
              <p:cNvPr id="5" name="矩形 4"/>
              <p:cNvSpPr/>
              <p:nvPr/>
            </p:nvSpPr>
            <p:spPr>
              <a:xfrm>
                <a:off x="2513" y="7375"/>
                <a:ext cx="968" cy="422"/>
              </a:xfrm>
              <a:prstGeom prst="rect">
                <a:avLst/>
              </a:prstGeom>
              <a:noFill/>
              <a:ln w="60325" cmpd="sng">
                <a:solidFill>
                  <a:srgbClr val="FF0000">
                    <a:alpha val="78000"/>
                  </a:srgbClr>
                </a:solidFill>
                <a:prstDash val="soli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" name="矩形 5"/>
              <p:cNvSpPr/>
              <p:nvPr/>
            </p:nvSpPr>
            <p:spPr>
              <a:xfrm>
                <a:off x="1869" y="4694"/>
                <a:ext cx="968" cy="422"/>
              </a:xfrm>
              <a:prstGeom prst="rect">
                <a:avLst/>
              </a:prstGeom>
              <a:noFill/>
              <a:ln w="60325" cmpd="sng">
                <a:solidFill>
                  <a:srgbClr val="FF0000">
                    <a:alpha val="78000"/>
                  </a:srgbClr>
                </a:solidFill>
                <a:prstDash val="soli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0" name="矩形 9"/>
              <p:cNvSpPr/>
              <p:nvPr/>
            </p:nvSpPr>
            <p:spPr>
              <a:xfrm>
                <a:off x="6168" y="6035"/>
                <a:ext cx="968" cy="422"/>
              </a:xfrm>
              <a:prstGeom prst="rect">
                <a:avLst/>
              </a:prstGeom>
              <a:noFill/>
              <a:ln w="60325" cmpd="sng">
                <a:solidFill>
                  <a:srgbClr val="FF0000">
                    <a:alpha val="78000"/>
                  </a:srgbClr>
                </a:solidFill>
                <a:prstDash val="soli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1" name="矩形 10"/>
              <p:cNvSpPr/>
              <p:nvPr/>
            </p:nvSpPr>
            <p:spPr>
              <a:xfrm>
                <a:off x="2837" y="6668"/>
                <a:ext cx="968" cy="422"/>
              </a:xfrm>
              <a:prstGeom prst="rect">
                <a:avLst/>
              </a:prstGeom>
              <a:noFill/>
              <a:ln w="60325" cmpd="sng">
                <a:solidFill>
                  <a:srgbClr val="FF0000">
                    <a:alpha val="78000"/>
                  </a:srgbClr>
                </a:solidFill>
                <a:prstDash val="soli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12" name="椭圆 11"/>
            <p:cNvSpPr/>
            <p:nvPr/>
          </p:nvSpPr>
          <p:spPr>
            <a:xfrm>
              <a:off x="2437" y="7406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1</a:t>
              </a:r>
              <a:endParaRPr lang="en-US" altLang="zh-CN"/>
            </a:p>
          </p:txBody>
        </p:sp>
        <p:sp>
          <p:nvSpPr>
            <p:cNvPr id="13" name="椭圆 12"/>
            <p:cNvSpPr/>
            <p:nvPr/>
          </p:nvSpPr>
          <p:spPr>
            <a:xfrm>
              <a:off x="1870" y="4694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2</a:t>
              </a:r>
              <a:endParaRPr lang="en-US" altLang="zh-CN"/>
            </a:p>
          </p:txBody>
        </p:sp>
        <p:sp>
          <p:nvSpPr>
            <p:cNvPr id="14" name="椭圆 13"/>
            <p:cNvSpPr/>
            <p:nvPr/>
          </p:nvSpPr>
          <p:spPr>
            <a:xfrm>
              <a:off x="2777" y="6668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3</a:t>
              </a:r>
              <a:endParaRPr lang="en-US" altLang="zh-CN"/>
            </a:p>
          </p:txBody>
        </p:sp>
        <p:sp>
          <p:nvSpPr>
            <p:cNvPr id="15" name="椭圆 14"/>
            <p:cNvSpPr/>
            <p:nvPr/>
          </p:nvSpPr>
          <p:spPr>
            <a:xfrm>
              <a:off x="6179" y="6035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4</a:t>
              </a:r>
              <a:endParaRPr lang="en-US" altLang="zh-CN"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3.2 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实习报名</a:t>
            </a:r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集中实习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11505" y="474980"/>
            <a:ext cx="7490460" cy="8007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28600" indent="-228600">
              <a:lnSpc>
                <a:spcPct val="110000"/>
              </a:lnSpc>
              <a:buFont typeface="+mj-ea"/>
              <a:buAutoNum type="circleNumDbPlain"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实习计划报名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查看详情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</a:endParaRPr>
          </a:p>
          <a:p>
            <a:pPr marL="228600" indent="-228600">
              <a:lnSpc>
                <a:spcPct val="110000"/>
              </a:lnSpc>
              <a:buFont typeface="+mj-ea"/>
              <a:buAutoNum type="circleNumDbPlain"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查看实习要求和指导老师等相关内容，点击立即报名：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微软雅黑" panose="020B0503020204020204" pitchFamily="34" charset="-122"/>
              <a:sym typeface="+mn-ea"/>
            </a:endParaRPr>
          </a:p>
          <a:p>
            <a:pPr marL="228600" indent="-228600">
              <a:lnSpc>
                <a:spcPct val="110000"/>
              </a:lnSpc>
              <a:buFont typeface="+mj-ea"/>
              <a:buAutoNum type="circleNumDbPlain"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提交安全责任书（若有）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→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pitchFamily="34" charset="-122"/>
                <a:sym typeface="+mn-ea"/>
              </a:rPr>
              <a:t>完成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集中实习报名</a:t>
            </a:r>
            <a:endParaRPr lang="zh-CN" altLang="en-US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1257300" y="1338580"/>
            <a:ext cx="3996690" cy="3468370"/>
            <a:chOff x="1980" y="2108"/>
            <a:chExt cx="6294" cy="5462"/>
          </a:xfrm>
        </p:grpSpPr>
        <p:grpSp>
          <p:nvGrpSpPr>
            <p:cNvPr id="9" name="组合 8"/>
            <p:cNvGrpSpPr/>
            <p:nvPr/>
          </p:nvGrpSpPr>
          <p:grpSpPr>
            <a:xfrm>
              <a:off x="1980" y="2108"/>
              <a:ext cx="6294" cy="5462"/>
              <a:chOff x="2097" y="2463"/>
              <a:chExt cx="6294" cy="5462"/>
            </a:xfrm>
          </p:grpSpPr>
          <p:pic>
            <p:nvPicPr>
              <p:cNvPr id="3" name="图片 2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2097" y="2463"/>
                <a:ext cx="6295" cy="5462"/>
              </a:xfrm>
              <a:prstGeom prst="rect">
                <a:avLst/>
              </a:prstGeom>
            </p:spPr>
          </p:pic>
          <p:sp>
            <p:nvSpPr>
              <p:cNvPr id="6" name="矩形 5"/>
              <p:cNvSpPr/>
              <p:nvPr/>
            </p:nvSpPr>
            <p:spPr>
              <a:xfrm>
                <a:off x="2097" y="5184"/>
                <a:ext cx="1021" cy="454"/>
              </a:xfrm>
              <a:prstGeom prst="rect">
                <a:avLst/>
              </a:prstGeom>
              <a:noFill/>
              <a:ln w="60325" cmpd="sng">
                <a:solidFill>
                  <a:srgbClr val="FF0000">
                    <a:alpha val="78000"/>
                  </a:srgbClr>
                </a:solidFill>
                <a:prstDash val="soli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" name="矩形 3"/>
              <p:cNvSpPr/>
              <p:nvPr/>
            </p:nvSpPr>
            <p:spPr>
              <a:xfrm>
                <a:off x="3118" y="7471"/>
                <a:ext cx="1021" cy="454"/>
              </a:xfrm>
              <a:prstGeom prst="rect">
                <a:avLst/>
              </a:prstGeom>
              <a:noFill/>
              <a:ln w="60325" cmpd="sng">
                <a:solidFill>
                  <a:srgbClr val="FF0000">
                    <a:alpha val="78000"/>
                  </a:srgbClr>
                </a:solidFill>
                <a:prstDash val="soli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5" name="矩形 4"/>
              <p:cNvSpPr/>
              <p:nvPr/>
            </p:nvSpPr>
            <p:spPr>
              <a:xfrm>
                <a:off x="6406" y="6998"/>
                <a:ext cx="1021" cy="454"/>
              </a:xfrm>
              <a:prstGeom prst="rect">
                <a:avLst/>
              </a:prstGeom>
              <a:noFill/>
              <a:ln w="60325" cmpd="sng">
                <a:solidFill>
                  <a:srgbClr val="FF0000">
                    <a:alpha val="78000"/>
                  </a:srgbClr>
                </a:solidFill>
                <a:prstDash val="soli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sp>
          <p:nvSpPr>
            <p:cNvPr id="12" name="椭圆 11"/>
            <p:cNvSpPr/>
            <p:nvPr/>
          </p:nvSpPr>
          <p:spPr>
            <a:xfrm>
              <a:off x="3117" y="4829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1</a:t>
              </a:r>
              <a:endParaRPr lang="en-US" altLang="zh-CN"/>
            </a:p>
          </p:txBody>
        </p:sp>
        <p:sp>
          <p:nvSpPr>
            <p:cNvPr id="13" name="椭圆 12"/>
            <p:cNvSpPr/>
            <p:nvPr/>
          </p:nvSpPr>
          <p:spPr>
            <a:xfrm>
              <a:off x="4138" y="7116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2</a:t>
              </a:r>
              <a:endParaRPr lang="en-US" altLang="zh-CN"/>
            </a:p>
          </p:txBody>
        </p:sp>
        <p:sp>
          <p:nvSpPr>
            <p:cNvPr id="14" name="椭圆 13"/>
            <p:cNvSpPr/>
            <p:nvPr/>
          </p:nvSpPr>
          <p:spPr>
            <a:xfrm>
              <a:off x="7426" y="6643"/>
              <a:ext cx="453" cy="45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en-US" altLang="zh-CN"/>
                <a:t>3</a:t>
              </a:r>
              <a:endParaRPr lang="en-US" altLang="zh-CN"/>
            </a:p>
          </p:txBody>
        </p:sp>
      </p:grpSp>
      <p:pic>
        <p:nvPicPr>
          <p:cNvPr id="10" name="图片 9" descr="微信图片_20250221150520"/>
          <p:cNvPicPr>
            <a:picLocks noChangeAspect="1"/>
          </p:cNvPicPr>
          <p:nvPr/>
        </p:nvPicPr>
        <p:blipFill>
          <a:blip r:embed="rId2"/>
          <a:srcRect t="5198"/>
          <a:stretch>
            <a:fillRect/>
          </a:stretch>
        </p:blipFill>
        <p:spPr>
          <a:xfrm>
            <a:off x="5577840" y="1303020"/>
            <a:ext cx="1679575" cy="34988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en-US" altLang="zh-CN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3.3 </a:t>
            </a:r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实习报名</a:t>
            </a:r>
            <a:r>
              <a:rPr lang="en-US" altLang="zh-CN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</a:t>
            </a:r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修改实习岗位或更换实习项目</a:t>
            </a:r>
            <a:r>
              <a:rPr lang="en-US" altLang="zh-CN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/</a:t>
            </a:r>
            <a:r>
              <a:rPr lang="zh-CN" altLang="en-US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类型</a:t>
            </a:r>
            <a:endParaRPr lang="zh-CN" altLang="en-US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83260" y="492125"/>
            <a:ext cx="7490460" cy="12744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228600" indent="-228600">
              <a:lnSpc>
                <a:spcPct val="110000"/>
              </a:lnSpc>
              <a:buFont typeface="+mj-ea"/>
              <a:buAutoNum type="circleNumDbPlain"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我的实习；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28600" indent="-228600">
              <a:lnSpc>
                <a:spcPct val="110000"/>
              </a:lnSpc>
              <a:buFont typeface="+mj-ea"/>
              <a:buAutoNum type="circleNumDbPlain"/>
            </a:pP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点击项目后面的</a:t>
            </a:r>
            <a:r>
              <a:rPr lang="en-US" alt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个点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28600" indent="-228600">
              <a:lnSpc>
                <a:spcPct val="110000"/>
              </a:lnSpc>
              <a:buFont typeface="+mj-ea"/>
              <a:buAutoNum type="circleNumDbPlain"/>
            </a:pPr>
            <a:r>
              <a:rPr 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不换单位岗位只修改其他信息</a:t>
            </a:r>
            <a:r>
              <a:rPr lang="zh-CN" altLang="en-US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zh-CN" altLang="en-US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选择</a:t>
            </a:r>
            <a:r>
              <a:rPr 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完善</a:t>
            </a:r>
            <a:r>
              <a:rPr lang="en-US" alt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/</a:t>
            </a:r>
            <a:r>
              <a:rPr lang="zh-CN" altLang="en-US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修改信息；</a:t>
            </a:r>
            <a:endParaRPr lang="zh-CN" altLang="en-US" sz="140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  <a:buFont typeface="+mj-ea"/>
            </a:pPr>
            <a:r>
              <a:rPr lang="en-US" alt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更换单位岗位：</a:t>
            </a:r>
            <a:r>
              <a:rPr lang="zh-CN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选择</a:t>
            </a:r>
            <a:r>
              <a:rPr 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换岗申请；</a:t>
            </a:r>
            <a:endParaRPr lang="zh-CN" sz="140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>
              <a:lnSpc>
                <a:spcPct val="110000"/>
              </a:lnSpc>
              <a:buFont typeface="+mj-ea"/>
            </a:pPr>
            <a:r>
              <a:rPr 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更换自主</a:t>
            </a:r>
            <a:r>
              <a:rPr lang="en-US" altLang="zh-CN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/</a:t>
            </a:r>
            <a:r>
              <a:rPr lang="zh-CN" altLang="en-US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集中实习形式或项目：</a:t>
            </a:r>
            <a:r>
              <a:rPr lang="zh-CN" altLang="en-US" sz="140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选择</a:t>
            </a:r>
            <a:r>
              <a:rPr lang="zh-CN" altLang="en-US" sz="140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更换实习项目</a:t>
            </a:r>
            <a:endParaRPr lang="zh-CN" altLang="en-US" sz="1400" smtClean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3350" y="1953260"/>
            <a:ext cx="2449195" cy="29317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510" y="1998345"/>
            <a:ext cx="2035175" cy="2912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23215" y="51435"/>
            <a:ext cx="5461159" cy="393859"/>
          </a:xfrm>
        </p:spPr>
        <p:txBody>
          <a:bodyPr/>
          <a:p>
            <a:r>
              <a:rPr lang="en-US" altLang="zh-CN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4.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查看实习任务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11505" y="411480"/>
            <a:ext cx="8388985" cy="877570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我的实习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altLang="en-US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我的实习任务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了解实习中需要完成的任务要求，根据要求完成实习；</a:t>
            </a:r>
            <a:endParaRPr kumimoji="0" lang="zh-CN" sz="1400" kern="1200" cap="none" spc="0" normalizeH="0" baseline="0" noProof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点击指导老师，即可查看指导老师联系方式，如果有需要可联系指导老师沟通</a:t>
            </a:r>
            <a:r>
              <a:rPr kumimoji="0" lang="en-US" alt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 </a:t>
            </a:r>
            <a:endParaRPr kumimoji="0" lang="en-US" altLang="zh-CN" sz="1400" kern="1200" cap="none" spc="0" normalizeH="0" baseline="0" noProof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R="0" algn="l" defTabSz="914400">
              <a:lnSpc>
                <a:spcPct val="100000"/>
              </a:lnSpc>
              <a:buClrTx/>
              <a:buSzTx/>
              <a:buFont typeface="+mj-ea"/>
              <a:defRPr/>
            </a:pPr>
            <a:r>
              <a:rPr lang="zh-CN" altLang="en-US" sz="140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kumimoji="0" lang="zh-CN" altLang="en-US" sz="1400" kern="1200" cap="none" spc="0" normalizeH="0" baseline="0" noProof="1" smtClean="0">
              <a:solidFill>
                <a:srgbClr val="DF002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59205" y="1348105"/>
            <a:ext cx="3677920" cy="35890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90" y="1348105"/>
            <a:ext cx="2222500" cy="3674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95605" y="72390"/>
            <a:ext cx="5461159" cy="393859"/>
          </a:xfrm>
        </p:spPr>
        <p:txBody>
          <a:bodyPr/>
          <a:p>
            <a:r>
              <a:rPr 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5.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实习签到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83260" y="466090"/>
            <a:ext cx="8388985" cy="80962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点击实习成长</a:t>
            </a:r>
            <a:r>
              <a:rPr lang="en-US" alt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签到，或者实习任务中的签到；</a:t>
            </a:r>
            <a:endParaRPr lang="zh-CN" sz="1400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kumimoji="0" 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确定时间、地点、项目名称，完成签到、签退；如出差自动显示外勤签到，可备注原因；</a:t>
            </a:r>
            <a:endParaRPr kumimoji="0" lang="zh-CN" sz="1400" kern="1200" cap="none" spc="0" normalizeH="0" baseline="0" noProof="1" smtClean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  <a:p>
            <a:pPr marL="228600" marR="0" indent="-228600" algn="l" defTabSz="914400">
              <a:lnSpc>
                <a:spcPct val="110000"/>
              </a:lnSpc>
              <a:buClrTx/>
              <a:buSzTx/>
              <a:buFont typeface="+mj-ea"/>
              <a:buAutoNum type="circleNumDbPlain"/>
              <a:defRPr/>
            </a:pPr>
            <a:r>
              <a:rPr lang="zh-CN" sz="140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可通过统计查看签到统计情况</a:t>
            </a:r>
            <a:r>
              <a:rPr kumimoji="0" lang="en-US" altLang="zh-CN" sz="1400" kern="1200" cap="none" spc="0" normalizeH="0" baseline="0" noProof="1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Calibri" panose="020F0502020204030204" pitchFamily="34" charset="0"/>
              </a:rPr>
              <a:t> </a:t>
            </a:r>
            <a:endParaRPr kumimoji="0" lang="zh-CN" altLang="en-US" sz="1400" kern="1200" cap="none" spc="0" normalizeH="0" baseline="0" noProof="1">
              <a:solidFill>
                <a:srgbClr val="DF0024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Calibri" panose="020F0502020204030204" pitchFamily="34" charset="0"/>
            </a:endParaRPr>
          </a:p>
        </p:txBody>
      </p:sp>
      <p:pic>
        <p:nvPicPr>
          <p:cNvPr id="5" name="图片 4"/>
          <p:cNvPicPr/>
          <p:nvPr/>
        </p:nvPicPr>
        <p:blipFill>
          <a:blip r:embed="rId1"/>
        </p:blipFill>
        <p:spPr>
          <a:xfrm>
            <a:off x="755015" y="1563370"/>
            <a:ext cx="7205345" cy="32118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25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26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27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28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29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31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32.xml><?xml version="1.0" encoding="utf-8"?>
<p:tagLst xmlns:p="http://schemas.openxmlformats.org/presentationml/2006/main">
  <p:tag name="KSO_WM_DIAGRAM_VIRTUALLY_FRAME" val="{&quot;height&quot;:101.75,&quot;left&quot;:31.15,&quot;top&quot;:92.85,&quot;width&quot;:622.5}"/>
</p:tagLst>
</file>

<file path=ppt/tags/tag133.xml><?xml version="1.0" encoding="utf-8"?>
<p:tagLst xmlns:p="http://schemas.openxmlformats.org/presentationml/2006/main">
  <p:tag name="KSO_WM_UNIT_PLACING_PICTURE_USER_VIEWPORT" val="{&quot;height&quot;:3510.8708661417322,&quot;width&quot;:3510.8708661417322}"/>
</p:tagLst>
</file>

<file path=ppt/tags/tag134.xml><?xml version="1.0" encoding="utf-8"?>
<p:tagLst xmlns:p="http://schemas.openxmlformats.org/presentationml/2006/main">
  <p:tag name="COMMONDATA" val="eyJoZGlkIjoiN2JiMTI1N2Y5ZDk2MTViYzdjMDFjMjIwNmNhY2VlY2QifQ=="/>
  <p:tag name="KSO_WPP_MARK_KEY" val="4f6fb4c0-0f98-47fd-986c-31a8e5bf7cea"/>
  <p:tag name="commondata" val="eyJoZGlkIjoiZjFmZWIzNDg2MmIzZjExOTIzMmViNTBmYTMwYTk0ZWYifQ==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">
      <a:majorFont>
        <a:latin typeface="Calibri"/>
        <a:ea typeface="Calibri"/>
        <a:cs typeface=""/>
      </a:majorFont>
      <a:minorFont>
        <a:latin typeface="Calibri"/>
        <a:ea typeface="Calibr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自定义设计方案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DF0024"/>
      </a:accent1>
      <a:accent2>
        <a:srgbClr val="C0504D"/>
      </a:accent2>
      <a:accent3>
        <a:srgbClr val="FFFFFF"/>
      </a:accent3>
      <a:accent4>
        <a:srgbClr val="000000"/>
      </a:accent4>
      <a:accent5>
        <a:srgbClr val="ECAAAB"/>
      </a:accent5>
      <a:accent6>
        <a:srgbClr val="AC4744"/>
      </a:accent6>
      <a:hlink>
        <a:srgbClr val="0000FF"/>
      </a:hlink>
      <a:folHlink>
        <a:srgbClr val="FF00FF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1491</Words>
  <Application>WPS 演示</Application>
  <PresentationFormat>全屏显示(16:9)</PresentationFormat>
  <Paragraphs>199</Paragraphs>
  <Slides>19</Slides>
  <Notes>5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5</vt:i4>
      </vt:variant>
      <vt:variant>
        <vt:lpstr>幻灯片标题</vt:lpstr>
      </vt:variant>
      <vt:variant>
        <vt:i4>19</vt:i4>
      </vt:variant>
    </vt:vector>
  </HeadingPairs>
  <TitlesOfParts>
    <vt:vector size="33" baseType="lpstr">
      <vt:lpstr>Arial</vt:lpstr>
      <vt:lpstr>宋体</vt:lpstr>
      <vt:lpstr>Wingdings</vt:lpstr>
      <vt:lpstr>Calibri</vt:lpstr>
      <vt:lpstr>微软雅黑</vt:lpstr>
      <vt:lpstr>Wingdings</vt:lpstr>
      <vt:lpstr>Microsoft YaHei Bold</vt:lpstr>
      <vt:lpstr>Microsoft YaHei Regular</vt:lpstr>
      <vt:lpstr>Arial Unicode MS</vt:lpstr>
      <vt:lpstr>Office 主题</vt:lpstr>
      <vt:lpstr>1_自定义设计方案</vt:lpstr>
      <vt:lpstr>4_自定义设计方案</vt:lpstr>
      <vt:lpstr>2_自定义设计方案</vt:lpstr>
      <vt:lpstr>自定义设计方案</vt:lpstr>
      <vt:lpstr>PowerPoint 演示文稿</vt:lpstr>
      <vt:lpstr>PowerPoint 演示文稿</vt:lpstr>
      <vt:lpstr>PowerPoint 演示文稿</vt:lpstr>
      <vt:lpstr>2. 注册认证</vt:lpstr>
      <vt:lpstr>3.1 实习报名-自主实习</vt:lpstr>
      <vt:lpstr>3.2 实习报名-集中实习</vt:lpstr>
      <vt:lpstr>3.3 实习报名-修改实习岗位或更换实习项目/类型</vt:lpstr>
      <vt:lpstr>4.查看实习任务</vt:lpstr>
      <vt:lpstr>5.实习签到</vt:lpstr>
      <vt:lpstr>6.提交周日志</vt:lpstr>
      <vt:lpstr>7.请假申请</vt:lpstr>
      <vt:lpstr>8.客服与反馈</vt:lpstr>
      <vt:lpstr>PowerPoint 演示文稿</vt:lpstr>
      <vt:lpstr>2. 查看实习任务</vt:lpstr>
      <vt:lpstr>3. 提交周日志</vt:lpstr>
      <vt:lpstr>4.1 提交实习报告</vt:lpstr>
      <vt:lpstr>4.2 导出实习手册</vt:lpstr>
      <vt:lpstr>5. 实习成绩鉴定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肖航</cp:lastModifiedBy>
  <cp:revision>857</cp:revision>
  <dcterms:created xsi:type="dcterms:W3CDTF">2017-01-09T09:44:00Z</dcterms:created>
  <dcterms:modified xsi:type="dcterms:W3CDTF">2025-02-21T09:39:13Z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052E46DD05FF4F08A3118C50641B6365_13</vt:lpwstr>
  </property>
</Properties>
</file>